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sldIdLst>
    <p:sldId id="256" r:id="rId2"/>
    <p:sldId id="257" r:id="rId3"/>
    <p:sldId id="258" r:id="rId4"/>
    <p:sldId id="259" r:id="rId5"/>
    <p:sldId id="260" r:id="rId6"/>
    <p:sldId id="273" r:id="rId7"/>
    <p:sldId id="272" r:id="rId8"/>
    <p:sldId id="262" r:id="rId9"/>
    <p:sldId id="265" r:id="rId10"/>
    <p:sldId id="270" r:id="rId11"/>
    <p:sldId id="268"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8" d="100"/>
          <a:sy n="98" d="100"/>
        </p:scale>
        <p:origin x="10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313480817142264E-2"/>
          <c:y val="0.15847196549599507"/>
          <c:w val="0.64341588368325997"/>
          <c:h val="0.49722994422370032"/>
        </c:manualLayout>
      </c:layout>
      <c:bar3DChart>
        <c:barDir val="col"/>
        <c:grouping val="standard"/>
        <c:varyColors val="0"/>
        <c:ser>
          <c:idx val="0"/>
          <c:order val="0"/>
          <c:tx>
            <c:v>Ppto Inicial</c:v>
          </c:tx>
          <c:spPr>
            <a:solidFill>
              <a:schemeClr val="accent1"/>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Dic'!$C$5:$C$13</c:f>
              <c:numCache>
                <c:formatCode>#,##0</c:formatCode>
                <c:ptCount val="9"/>
                <c:pt idx="0">
                  <c:v>820000</c:v>
                </c:pt>
                <c:pt idx="1">
                  <c:v>820000</c:v>
                </c:pt>
                <c:pt idx="2">
                  <c:v>145332066</c:v>
                </c:pt>
                <c:pt idx="3">
                  <c:v>118802504</c:v>
                </c:pt>
                <c:pt idx="4">
                  <c:v>26529562</c:v>
                </c:pt>
                <c:pt idx="5">
                  <c:v>0</c:v>
                </c:pt>
                <c:pt idx="6">
                  <c:v>0</c:v>
                </c:pt>
                <c:pt idx="7">
                  <c:v>0</c:v>
                </c:pt>
                <c:pt idx="8">
                  <c:v>146152066</c:v>
                </c:pt>
              </c:numCache>
            </c:numRef>
          </c:val>
          <c:extLst>
            <c:ext xmlns:c16="http://schemas.microsoft.com/office/drawing/2014/chart" uri="{C3380CC4-5D6E-409C-BE32-E72D297353CC}">
              <c16:uniqueId val="{00000000-51AF-4A91-9E2F-F27009D595C4}"/>
            </c:ext>
          </c:extLst>
        </c:ser>
        <c:ser>
          <c:idx val="1"/>
          <c:order val="1"/>
          <c:tx>
            <c:v>Adicion</c:v>
          </c:tx>
          <c:spPr>
            <a:solidFill>
              <a:schemeClr val="accent2"/>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Dic'!$E$5:$E$13</c:f>
              <c:numCache>
                <c:formatCode>#,##0</c:formatCode>
                <c:ptCount val="9"/>
                <c:pt idx="0">
                  <c:v>0</c:v>
                </c:pt>
                <c:pt idx="1">
                  <c:v>0</c:v>
                </c:pt>
                <c:pt idx="2">
                  <c:v>7791955</c:v>
                </c:pt>
                <c:pt idx="3">
                  <c:v>0</c:v>
                </c:pt>
                <c:pt idx="4">
                  <c:v>3791955</c:v>
                </c:pt>
                <c:pt idx="5">
                  <c:v>4000000</c:v>
                </c:pt>
                <c:pt idx="6">
                  <c:v>54158790</c:v>
                </c:pt>
                <c:pt idx="7">
                  <c:v>54158790</c:v>
                </c:pt>
                <c:pt idx="8">
                  <c:v>61950745</c:v>
                </c:pt>
              </c:numCache>
            </c:numRef>
          </c:val>
          <c:extLst>
            <c:ext xmlns:c16="http://schemas.microsoft.com/office/drawing/2014/chart" uri="{C3380CC4-5D6E-409C-BE32-E72D297353CC}">
              <c16:uniqueId val="{00000001-51AF-4A91-9E2F-F27009D595C4}"/>
            </c:ext>
          </c:extLst>
        </c:ser>
        <c:ser>
          <c:idx val="2"/>
          <c:order val="2"/>
          <c:tx>
            <c:v>Reduccion</c:v>
          </c:tx>
          <c:spPr>
            <a:solidFill>
              <a:schemeClr val="accent3"/>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Dic'!$F$5:$F$13</c:f>
              <c:numCache>
                <c:formatCode>#,##0</c:formatCode>
                <c:ptCount val="9"/>
                <c:pt idx="0">
                  <c:v>0</c:v>
                </c:pt>
                <c:pt idx="1">
                  <c:v>0</c:v>
                </c:pt>
                <c:pt idx="2">
                  <c:v>-3196560</c:v>
                </c:pt>
                <c:pt idx="3">
                  <c:v>-3196560</c:v>
                </c:pt>
                <c:pt idx="4">
                  <c:v>0</c:v>
                </c:pt>
                <c:pt idx="5">
                  <c:v>0</c:v>
                </c:pt>
                <c:pt idx="6">
                  <c:v>0</c:v>
                </c:pt>
                <c:pt idx="7">
                  <c:v>0</c:v>
                </c:pt>
                <c:pt idx="8">
                  <c:v>-3196560</c:v>
                </c:pt>
              </c:numCache>
            </c:numRef>
          </c:val>
          <c:extLst>
            <c:ext xmlns:c16="http://schemas.microsoft.com/office/drawing/2014/chart" uri="{C3380CC4-5D6E-409C-BE32-E72D297353CC}">
              <c16:uniqueId val="{00000002-51AF-4A91-9E2F-F27009D595C4}"/>
            </c:ext>
          </c:extLst>
        </c:ser>
        <c:ser>
          <c:idx val="3"/>
          <c:order val="3"/>
          <c:tx>
            <c:v>Ppto Definitivo</c:v>
          </c:tx>
          <c:spPr>
            <a:solidFill>
              <a:schemeClr val="accent4"/>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Dic'!$G$5:$G$13</c:f>
              <c:numCache>
                <c:formatCode>#,##0</c:formatCode>
                <c:ptCount val="9"/>
                <c:pt idx="0">
                  <c:v>820000</c:v>
                </c:pt>
                <c:pt idx="1">
                  <c:v>820000</c:v>
                </c:pt>
                <c:pt idx="2">
                  <c:v>149927461</c:v>
                </c:pt>
                <c:pt idx="3">
                  <c:v>115605944</c:v>
                </c:pt>
                <c:pt idx="4">
                  <c:v>30321517</c:v>
                </c:pt>
                <c:pt idx="5">
                  <c:v>4000000</c:v>
                </c:pt>
                <c:pt idx="6">
                  <c:v>54158790</c:v>
                </c:pt>
                <c:pt idx="7">
                  <c:v>54158790</c:v>
                </c:pt>
                <c:pt idx="8">
                  <c:v>204906251</c:v>
                </c:pt>
              </c:numCache>
            </c:numRef>
          </c:val>
          <c:extLst>
            <c:ext xmlns:c16="http://schemas.microsoft.com/office/drawing/2014/chart" uri="{C3380CC4-5D6E-409C-BE32-E72D297353CC}">
              <c16:uniqueId val="{00000003-51AF-4A91-9E2F-F27009D595C4}"/>
            </c:ext>
          </c:extLst>
        </c:ser>
        <c:ser>
          <c:idx val="4"/>
          <c:order val="4"/>
          <c:tx>
            <c:v>Ejecutado</c:v>
          </c:tx>
          <c:spPr>
            <a:solidFill>
              <a:schemeClr val="accent5"/>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Dic'!$H$5:$H$13</c:f>
              <c:numCache>
                <c:formatCode>#,##0</c:formatCode>
                <c:ptCount val="9"/>
                <c:pt idx="0">
                  <c:v>812800</c:v>
                </c:pt>
                <c:pt idx="1">
                  <c:v>812800</c:v>
                </c:pt>
                <c:pt idx="2">
                  <c:v>149927461</c:v>
                </c:pt>
                <c:pt idx="3">
                  <c:v>115605944</c:v>
                </c:pt>
                <c:pt idx="4">
                  <c:v>30321517</c:v>
                </c:pt>
                <c:pt idx="5">
                  <c:v>4000000</c:v>
                </c:pt>
                <c:pt idx="6">
                  <c:v>54158790</c:v>
                </c:pt>
                <c:pt idx="7">
                  <c:v>54158790</c:v>
                </c:pt>
                <c:pt idx="8">
                  <c:v>204899051</c:v>
                </c:pt>
              </c:numCache>
            </c:numRef>
          </c:val>
          <c:extLst>
            <c:ext xmlns:c16="http://schemas.microsoft.com/office/drawing/2014/chart" uri="{C3380CC4-5D6E-409C-BE32-E72D297353CC}">
              <c16:uniqueId val="{00000004-51AF-4A91-9E2F-F27009D595C4}"/>
            </c:ext>
          </c:extLst>
        </c:ser>
        <c:ser>
          <c:idx val="5"/>
          <c:order val="5"/>
          <c:tx>
            <c:v>Por Recaudar</c:v>
          </c:tx>
          <c:spPr>
            <a:solidFill>
              <a:schemeClr val="accent6"/>
            </a:solidFill>
            <a:ln>
              <a:noFill/>
            </a:ln>
            <a:effectLst/>
            <a:sp3d/>
          </c:spPr>
          <c:invertIfNegative val="0"/>
          <c:cat>
            <c:strRef>
              <c:f>'Tabla de Ingresos Dic'!$B$5:$B$13</c:f>
              <c:strCache>
                <c:ptCount val="9"/>
                <c:pt idx="0">
                  <c:v>INGRESOS OPERACIONALES</c:v>
                </c:pt>
                <c:pt idx="1">
                  <c:v>Certificaciones y Constancias.</c:v>
                </c:pt>
                <c:pt idx="2">
                  <c:v>TRANSFERENCIAS</c:v>
                </c:pt>
                <c:pt idx="3">
                  <c:v> MEN</c:v>
                </c:pt>
                <c:pt idx="4">
                  <c:v>SED</c:v>
                </c:pt>
                <c:pt idx="5">
                  <c:v>Otras Transferencias SED</c:v>
                </c:pt>
                <c:pt idx="6">
                  <c:v>Rursos de Ccapital</c:v>
                </c:pt>
                <c:pt idx="7">
                  <c:v>Excedentes Financieros</c:v>
                </c:pt>
                <c:pt idx="8">
                  <c:v>TOTALES</c:v>
                </c:pt>
              </c:strCache>
            </c:strRef>
          </c:cat>
          <c:val>
            <c:numRef>
              <c:f>'Tabla de Ingresos Dic'!$J$5:$J$13</c:f>
              <c:numCache>
                <c:formatCode>#,##0</c:formatCode>
                <c:ptCount val="9"/>
                <c:pt idx="0">
                  <c:v>7200</c:v>
                </c:pt>
                <c:pt idx="1">
                  <c:v>7200</c:v>
                </c:pt>
                <c:pt idx="2">
                  <c:v>0</c:v>
                </c:pt>
                <c:pt idx="3">
                  <c:v>0</c:v>
                </c:pt>
                <c:pt idx="4">
                  <c:v>0</c:v>
                </c:pt>
                <c:pt idx="5">
                  <c:v>0</c:v>
                </c:pt>
                <c:pt idx="6">
                  <c:v>0</c:v>
                </c:pt>
                <c:pt idx="7">
                  <c:v>0</c:v>
                </c:pt>
                <c:pt idx="8">
                  <c:v>7200</c:v>
                </c:pt>
              </c:numCache>
            </c:numRef>
          </c:val>
          <c:extLst>
            <c:ext xmlns:c16="http://schemas.microsoft.com/office/drawing/2014/chart" uri="{C3380CC4-5D6E-409C-BE32-E72D297353CC}">
              <c16:uniqueId val="{00000005-51AF-4A91-9E2F-F27009D595C4}"/>
            </c:ext>
          </c:extLst>
        </c:ser>
        <c:dLbls>
          <c:showLegendKey val="0"/>
          <c:showVal val="0"/>
          <c:showCatName val="0"/>
          <c:showSerName val="0"/>
          <c:showPercent val="0"/>
          <c:showBubbleSize val="0"/>
        </c:dLbls>
        <c:gapWidth val="150"/>
        <c:shape val="box"/>
        <c:axId val="1130497536"/>
        <c:axId val="1187236176"/>
        <c:axId val="935928640"/>
      </c:bar3DChart>
      <c:catAx>
        <c:axId val="113049753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1187236176"/>
        <c:crosses val="autoZero"/>
        <c:auto val="1"/>
        <c:lblAlgn val="ctr"/>
        <c:lblOffset val="100"/>
        <c:noMultiLvlLbl val="0"/>
      </c:catAx>
      <c:valAx>
        <c:axId val="1187236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1130497536"/>
        <c:crosses val="autoZero"/>
        <c:crossBetween val="between"/>
      </c:valAx>
      <c:serAx>
        <c:axId val="935928640"/>
        <c:scaling>
          <c:orientation val="minMax"/>
        </c:scaling>
        <c:delete val="0"/>
        <c:axPos val="b"/>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1187236176"/>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Gastos por Cuentas Diciembre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v>Ppto Inicial</c:v>
          </c:tx>
          <c:spPr>
            <a:solidFill>
              <a:schemeClr val="accent1"/>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Dic'!$C$6:$C$9</c:f>
              <c:numCache>
                <c:formatCode>_(* #,##0_);_(* \(#,##0\);_(* "-"_);_(@_)</c:formatCode>
                <c:ptCount val="4"/>
                <c:pt idx="0">
                  <c:v>25560000</c:v>
                </c:pt>
                <c:pt idx="1">
                  <c:v>93959200</c:v>
                </c:pt>
                <c:pt idx="2">
                  <c:v>26632866</c:v>
                </c:pt>
                <c:pt idx="3">
                  <c:v>146152066</c:v>
                </c:pt>
              </c:numCache>
            </c:numRef>
          </c:val>
          <c:extLst>
            <c:ext xmlns:c16="http://schemas.microsoft.com/office/drawing/2014/chart" uri="{C3380CC4-5D6E-409C-BE32-E72D297353CC}">
              <c16:uniqueId val="{00000000-A1BF-454D-8AA3-4D4BD88AC32D}"/>
            </c:ext>
          </c:extLst>
        </c:ser>
        <c:ser>
          <c:idx val="1"/>
          <c:order val="1"/>
          <c:tx>
            <c:v>Adicion</c:v>
          </c:tx>
          <c:spPr>
            <a:solidFill>
              <a:schemeClr val="accent2"/>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Dic'!$E$6:$E$9</c:f>
              <c:numCache>
                <c:formatCode>_(* #,##0_);_(* \(#,##0\);_(* "-"_);_(@_)</c:formatCode>
                <c:ptCount val="4"/>
                <c:pt idx="0">
                  <c:v>25560000</c:v>
                </c:pt>
                <c:pt idx="1">
                  <c:v>32390745</c:v>
                </c:pt>
                <c:pt idx="2">
                  <c:v>4000000</c:v>
                </c:pt>
                <c:pt idx="3">
                  <c:v>61950745</c:v>
                </c:pt>
              </c:numCache>
            </c:numRef>
          </c:val>
          <c:extLst>
            <c:ext xmlns:c16="http://schemas.microsoft.com/office/drawing/2014/chart" uri="{C3380CC4-5D6E-409C-BE32-E72D297353CC}">
              <c16:uniqueId val="{00000001-A1BF-454D-8AA3-4D4BD88AC32D}"/>
            </c:ext>
          </c:extLst>
        </c:ser>
        <c:ser>
          <c:idx val="8"/>
          <c:order val="2"/>
          <c:tx>
            <c:v>Reduccion</c:v>
          </c:tx>
          <c:spPr>
            <a:solidFill>
              <a:schemeClr val="accent3">
                <a:lumMod val="60000"/>
              </a:schemeClr>
            </a:solidFill>
            <a:ln>
              <a:noFill/>
            </a:ln>
            <a:effectLst/>
            <a:sp3d/>
          </c:spPr>
          <c:invertIfNegative val="0"/>
          <c:val>
            <c:numRef>
              <c:f>'Gastos por Cuentas Dic'!$F$6:$F$9</c:f>
              <c:numCache>
                <c:formatCode>_(* #,##0_);_(* \(#,##0\);_(* "-"_);_(@_)</c:formatCode>
                <c:ptCount val="4"/>
                <c:pt idx="0">
                  <c:v>-3196560</c:v>
                </c:pt>
                <c:pt idx="1">
                  <c:v>0</c:v>
                </c:pt>
                <c:pt idx="2">
                  <c:v>0</c:v>
                </c:pt>
                <c:pt idx="3">
                  <c:v>-3196560</c:v>
                </c:pt>
              </c:numCache>
            </c:numRef>
          </c:val>
          <c:extLst>
            <c:ext xmlns:c16="http://schemas.microsoft.com/office/drawing/2014/chart" uri="{C3380CC4-5D6E-409C-BE32-E72D297353CC}">
              <c16:uniqueId val="{00000002-A1BF-454D-8AA3-4D4BD88AC32D}"/>
            </c:ext>
          </c:extLst>
        </c:ser>
        <c:ser>
          <c:idx val="2"/>
          <c:order val="3"/>
          <c:tx>
            <c:v>Ppto Definitivo</c:v>
          </c:tx>
          <c:spPr>
            <a:solidFill>
              <a:schemeClr val="accent3"/>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Dic'!$G$6:$G$9</c:f>
              <c:numCache>
                <c:formatCode>_(* #,##0_);_(* \(#,##0\);_(* "-"_);_(@_)</c:formatCode>
                <c:ptCount val="4"/>
                <c:pt idx="0">
                  <c:v>47923440</c:v>
                </c:pt>
                <c:pt idx="1">
                  <c:v>126349945</c:v>
                </c:pt>
                <c:pt idx="2">
                  <c:v>30632866</c:v>
                </c:pt>
                <c:pt idx="3">
                  <c:v>204906251</c:v>
                </c:pt>
              </c:numCache>
            </c:numRef>
          </c:val>
          <c:extLst>
            <c:ext xmlns:c16="http://schemas.microsoft.com/office/drawing/2014/chart" uri="{C3380CC4-5D6E-409C-BE32-E72D297353CC}">
              <c16:uniqueId val="{00000003-A1BF-454D-8AA3-4D4BD88AC32D}"/>
            </c:ext>
          </c:extLst>
        </c:ser>
        <c:ser>
          <c:idx val="3"/>
          <c:order val="4"/>
          <c:tx>
            <c:v>Disponibilidades</c:v>
          </c:tx>
          <c:spPr>
            <a:solidFill>
              <a:schemeClr val="accent4"/>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Dic'!$H$6:$H$9</c:f>
              <c:numCache>
                <c:formatCode>_(* #,##0_);_(* \(#,##0\);_(* "-"_);_(@_)</c:formatCode>
                <c:ptCount val="4"/>
                <c:pt idx="0">
                  <c:v>25500000</c:v>
                </c:pt>
                <c:pt idx="1">
                  <c:v>100316988</c:v>
                </c:pt>
                <c:pt idx="2">
                  <c:v>29762586</c:v>
                </c:pt>
                <c:pt idx="3">
                  <c:v>155579574</c:v>
                </c:pt>
              </c:numCache>
            </c:numRef>
          </c:val>
          <c:extLst>
            <c:ext xmlns:c16="http://schemas.microsoft.com/office/drawing/2014/chart" uri="{C3380CC4-5D6E-409C-BE32-E72D297353CC}">
              <c16:uniqueId val="{00000004-A1BF-454D-8AA3-4D4BD88AC32D}"/>
            </c:ext>
          </c:extLst>
        </c:ser>
        <c:ser>
          <c:idx val="4"/>
          <c:order val="5"/>
          <c:tx>
            <c:v>Ejecutado</c:v>
          </c:tx>
          <c:spPr>
            <a:solidFill>
              <a:schemeClr val="accent5"/>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Dic'!$I$6:$I$9</c:f>
              <c:numCache>
                <c:formatCode>_(* #,##0_);_(* \(#,##0\);_(* "-"_);_(@_)</c:formatCode>
                <c:ptCount val="4"/>
                <c:pt idx="0">
                  <c:v>25500000</c:v>
                </c:pt>
                <c:pt idx="1">
                  <c:v>100316988</c:v>
                </c:pt>
                <c:pt idx="2">
                  <c:v>29762586</c:v>
                </c:pt>
                <c:pt idx="3">
                  <c:v>155579574</c:v>
                </c:pt>
              </c:numCache>
            </c:numRef>
          </c:val>
          <c:extLst>
            <c:ext xmlns:c16="http://schemas.microsoft.com/office/drawing/2014/chart" uri="{C3380CC4-5D6E-409C-BE32-E72D297353CC}">
              <c16:uniqueId val="{00000005-A1BF-454D-8AA3-4D4BD88AC32D}"/>
            </c:ext>
          </c:extLst>
        </c:ser>
        <c:ser>
          <c:idx val="5"/>
          <c:order val="6"/>
          <c:tx>
            <c:v>Giros</c:v>
          </c:tx>
          <c:spPr>
            <a:solidFill>
              <a:schemeClr val="accent6"/>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Dic'!$J$6:$J$9</c:f>
              <c:numCache>
                <c:formatCode>_(* #,##0_);_(* \(#,##0\);_(* "-"_);_(@_)</c:formatCode>
                <c:ptCount val="4"/>
                <c:pt idx="0">
                  <c:v>21480000</c:v>
                </c:pt>
                <c:pt idx="1">
                  <c:v>97901489</c:v>
                </c:pt>
                <c:pt idx="2">
                  <c:v>29762586</c:v>
                </c:pt>
                <c:pt idx="3">
                  <c:v>149144075</c:v>
                </c:pt>
              </c:numCache>
            </c:numRef>
          </c:val>
          <c:extLst>
            <c:ext xmlns:c16="http://schemas.microsoft.com/office/drawing/2014/chart" uri="{C3380CC4-5D6E-409C-BE32-E72D297353CC}">
              <c16:uniqueId val="{00000006-A1BF-454D-8AA3-4D4BD88AC32D}"/>
            </c:ext>
          </c:extLst>
        </c:ser>
        <c:ser>
          <c:idx val="6"/>
          <c:order val="7"/>
          <c:tx>
            <c:v>Reservas</c:v>
          </c:tx>
          <c:spPr>
            <a:solidFill>
              <a:schemeClr val="accent1">
                <a:lumMod val="60000"/>
              </a:schemeClr>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Dic'!$K$6:$K$9</c:f>
              <c:numCache>
                <c:formatCode>_(* #,##0_);_(* \(#,##0\);_(* "-"_);_(@_)</c:formatCode>
                <c:ptCount val="4"/>
                <c:pt idx="0">
                  <c:v>4020000</c:v>
                </c:pt>
                <c:pt idx="1">
                  <c:v>2415499</c:v>
                </c:pt>
                <c:pt idx="2">
                  <c:v>0</c:v>
                </c:pt>
                <c:pt idx="3">
                  <c:v>6435499</c:v>
                </c:pt>
              </c:numCache>
            </c:numRef>
          </c:val>
          <c:extLst>
            <c:ext xmlns:c16="http://schemas.microsoft.com/office/drawing/2014/chart" uri="{C3380CC4-5D6E-409C-BE32-E72D297353CC}">
              <c16:uniqueId val="{00000007-A1BF-454D-8AA3-4D4BD88AC32D}"/>
            </c:ext>
          </c:extLst>
        </c:ser>
        <c:ser>
          <c:idx val="7"/>
          <c:order val="8"/>
          <c:tx>
            <c:v>Por Ejecutar</c:v>
          </c:tx>
          <c:spPr>
            <a:solidFill>
              <a:schemeClr val="accent2">
                <a:lumMod val="60000"/>
              </a:schemeClr>
            </a:solidFill>
            <a:ln>
              <a:noFill/>
            </a:ln>
            <a:effectLst/>
            <a:sp3d/>
          </c:spPr>
          <c:invertIfNegative val="0"/>
          <c:cat>
            <c:strRef>
              <c:f>'Gastos por Cuentas Dic'!$B$6:$B$9</c:f>
              <c:strCache>
                <c:ptCount val="4"/>
                <c:pt idx="0">
                  <c:v>SERVICIOS PERSONALES</c:v>
                </c:pt>
                <c:pt idx="1">
                  <c:v>GASTOS GENERALES</c:v>
                </c:pt>
                <c:pt idx="2">
                  <c:v>GASTOS DE INVERSION</c:v>
                </c:pt>
                <c:pt idx="3">
                  <c:v>TOTALES</c:v>
                </c:pt>
              </c:strCache>
            </c:strRef>
          </c:cat>
          <c:val>
            <c:numRef>
              <c:f>'Gastos por Cuentas Dic'!$N$6:$N$9</c:f>
              <c:numCache>
                <c:formatCode>_(* #,##0_);_(* \(#,##0\);_(* "-"_);_(@_)</c:formatCode>
                <c:ptCount val="4"/>
                <c:pt idx="0">
                  <c:v>22423440</c:v>
                </c:pt>
                <c:pt idx="1">
                  <c:v>26032957</c:v>
                </c:pt>
                <c:pt idx="2">
                  <c:v>870280</c:v>
                </c:pt>
                <c:pt idx="3">
                  <c:v>49326677</c:v>
                </c:pt>
              </c:numCache>
            </c:numRef>
          </c:val>
          <c:extLst>
            <c:ext xmlns:c16="http://schemas.microsoft.com/office/drawing/2014/chart" uri="{C3380CC4-5D6E-409C-BE32-E72D297353CC}">
              <c16:uniqueId val="{00000008-A1BF-454D-8AA3-4D4BD88AC32D}"/>
            </c:ext>
          </c:extLst>
        </c:ser>
        <c:dLbls>
          <c:showLegendKey val="0"/>
          <c:showVal val="0"/>
          <c:showCatName val="0"/>
          <c:showSerName val="0"/>
          <c:showPercent val="0"/>
          <c:showBubbleSize val="0"/>
        </c:dLbls>
        <c:gapWidth val="150"/>
        <c:shape val="box"/>
        <c:axId val="574109120"/>
        <c:axId val="1191089472"/>
        <c:axId val="692896944"/>
      </c:bar3DChart>
      <c:catAx>
        <c:axId val="5741091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91089472"/>
        <c:crosses val="autoZero"/>
        <c:auto val="1"/>
        <c:lblAlgn val="ctr"/>
        <c:lblOffset val="100"/>
        <c:noMultiLvlLbl val="0"/>
      </c:catAx>
      <c:valAx>
        <c:axId val="1191089472"/>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74109120"/>
        <c:crosses val="autoZero"/>
        <c:crossBetween val="between"/>
      </c:valAx>
      <c:serAx>
        <c:axId val="69289694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91089472"/>
        <c:crosses val="autoZero"/>
      </c:ser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C46DB-3B55-45DF-979A-A20CD7324832}" type="datetimeFigureOut">
              <a:rPr lang="es-CO" smtClean="0"/>
              <a:t>8/02/2024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2F8A22-FD59-4C45-AEAC-4D81D4DD7A66}" type="slidenum">
              <a:rPr lang="es-CO" smtClean="0"/>
              <a:t>‹Nº›</a:t>
            </a:fld>
            <a:endParaRPr lang="es-CO"/>
          </a:p>
        </p:txBody>
      </p:sp>
    </p:spTree>
    <p:extLst>
      <p:ext uri="{BB962C8B-B14F-4D97-AF65-F5344CB8AC3E}">
        <p14:creationId xmlns:p14="http://schemas.microsoft.com/office/powerpoint/2010/main" val="187845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70383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163552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451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429830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6224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1125104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140203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181290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312026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F6981A5-1C7D-4CDC-8D94-4D36A6CA3651}" type="datetimeFigureOut">
              <a:rPr lang="es-CO" smtClean="0"/>
              <a:t>8/02/2024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381544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F6981A5-1C7D-4CDC-8D94-4D36A6CA3651}" type="datetimeFigureOut">
              <a:rPr lang="es-CO" smtClean="0"/>
              <a:t>8/02/2024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105268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F6981A5-1C7D-4CDC-8D94-4D36A6CA3651}" type="datetimeFigureOut">
              <a:rPr lang="es-CO" smtClean="0"/>
              <a:t>8/02/2024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379217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F6981A5-1C7D-4CDC-8D94-4D36A6CA3651}" type="datetimeFigureOut">
              <a:rPr lang="es-CO" smtClean="0"/>
              <a:t>8/02/2024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179246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981A5-1C7D-4CDC-8D94-4D36A6CA3651}" type="datetimeFigureOut">
              <a:rPr lang="es-CO" smtClean="0"/>
              <a:t>8/02/2024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277263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F6981A5-1C7D-4CDC-8D94-4D36A6CA3651}" type="datetimeFigureOut">
              <a:rPr lang="es-CO" smtClean="0"/>
              <a:t>8/02/2024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1FC55CB-265C-4502-8626-538F7EF58ADD}" type="slidenum">
              <a:rPr lang="es-CO" smtClean="0"/>
              <a:t>‹Nº›</a:t>
            </a:fld>
            <a:endParaRPr lang="es-CO"/>
          </a:p>
        </p:txBody>
      </p:sp>
    </p:spTree>
    <p:extLst>
      <p:ext uri="{BB962C8B-B14F-4D97-AF65-F5344CB8AC3E}">
        <p14:creationId xmlns:p14="http://schemas.microsoft.com/office/powerpoint/2010/main" val="414548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1FC55CB-265C-4502-8626-538F7EF58ADD}" type="slidenum">
              <a:rPr lang="es-CO" smtClean="0"/>
              <a:t>‹Nº›</a:t>
            </a:fld>
            <a:endParaRPr lang="es-CO"/>
          </a:p>
        </p:txBody>
      </p:sp>
      <p:sp>
        <p:nvSpPr>
          <p:cNvPr id="5" name="Date Placeholder 4"/>
          <p:cNvSpPr>
            <a:spLocks noGrp="1"/>
          </p:cNvSpPr>
          <p:nvPr>
            <p:ph type="dt" sz="half" idx="10"/>
          </p:nvPr>
        </p:nvSpPr>
        <p:spPr/>
        <p:txBody>
          <a:bodyPr/>
          <a:lstStyle/>
          <a:p>
            <a:fld id="{BF6981A5-1C7D-4CDC-8D94-4D36A6CA3651}" type="datetimeFigureOut">
              <a:rPr lang="es-CO" smtClean="0"/>
              <a:t>8/02/2024</a:t>
            </a:fld>
            <a:endParaRPr lang="es-CO"/>
          </a:p>
        </p:txBody>
      </p:sp>
    </p:spTree>
    <p:extLst>
      <p:ext uri="{BB962C8B-B14F-4D97-AF65-F5344CB8AC3E}">
        <p14:creationId xmlns:p14="http://schemas.microsoft.com/office/powerpoint/2010/main" val="385816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6981A5-1C7D-4CDC-8D94-4D36A6CA3651}" type="datetimeFigureOut">
              <a:rPr lang="es-CO" smtClean="0"/>
              <a:t>8/02/2024</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FC55CB-265C-4502-8626-538F7EF58ADD}" type="slidenum">
              <a:rPr lang="es-CO" smtClean="0"/>
              <a:t>‹Nº›</a:t>
            </a:fld>
            <a:endParaRPr lang="es-CO"/>
          </a:p>
        </p:txBody>
      </p:sp>
    </p:spTree>
    <p:extLst>
      <p:ext uri="{BB962C8B-B14F-4D97-AF65-F5344CB8AC3E}">
        <p14:creationId xmlns:p14="http://schemas.microsoft.com/office/powerpoint/2010/main" val="330234287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E4C33-3207-486D-8AF3-24EB953F8D6D}"/>
              </a:ext>
            </a:extLst>
          </p:cNvPr>
          <p:cNvSpPr>
            <a:spLocks noGrp="1"/>
          </p:cNvSpPr>
          <p:nvPr>
            <p:ph type="ctrTitle"/>
          </p:nvPr>
        </p:nvSpPr>
        <p:spPr>
          <a:xfrm>
            <a:off x="1309817" y="328769"/>
            <a:ext cx="8155460" cy="3238215"/>
          </a:xfrm>
        </p:spPr>
        <p:txBody>
          <a:bodyPr>
            <a:normAutofit/>
          </a:bodyPr>
          <a:lstStyle/>
          <a:p>
            <a:r>
              <a:rPr lang="es-CO" sz="4000" dirty="0">
                <a:ln w="0"/>
                <a:solidFill>
                  <a:schemeClr val="tx1"/>
                </a:solidFill>
                <a:effectLst>
                  <a:outerShdw blurRad="38100" dist="19050" dir="2700000" algn="tl" rotWithShape="0">
                    <a:schemeClr val="dk1">
                      <a:alpha val="40000"/>
                    </a:schemeClr>
                  </a:outerShdw>
                </a:effectLst>
              </a:rPr>
              <a:t>FONDOS DE SERVICIOS EDUCATIVOS</a:t>
            </a:r>
            <a:br>
              <a:rPr lang="es-CO" sz="4000" dirty="0">
                <a:ln w="0"/>
                <a:solidFill>
                  <a:schemeClr val="tx1"/>
                </a:solidFill>
                <a:effectLst>
                  <a:outerShdw blurRad="38100" dist="19050" dir="2700000" algn="tl" rotWithShape="0">
                    <a:schemeClr val="dk1">
                      <a:alpha val="40000"/>
                    </a:schemeClr>
                  </a:outerShdw>
                </a:effectLst>
              </a:rPr>
            </a:br>
            <a:br>
              <a:rPr lang="es-CO" sz="4000" dirty="0">
                <a:ln w="0"/>
                <a:solidFill>
                  <a:schemeClr val="tx1"/>
                </a:solidFill>
                <a:effectLst>
                  <a:outerShdw blurRad="38100" dist="19050" dir="2700000" algn="tl" rotWithShape="0">
                    <a:schemeClr val="dk1">
                      <a:alpha val="40000"/>
                    </a:schemeClr>
                  </a:outerShdw>
                </a:effectLst>
              </a:rPr>
            </a:br>
            <a:r>
              <a:rPr lang="es-CO" sz="4000" dirty="0">
                <a:ln w="0"/>
                <a:solidFill>
                  <a:schemeClr val="tx1"/>
                </a:solidFill>
                <a:effectLst>
                  <a:outerShdw blurRad="38100" dist="19050" dir="2700000" algn="tl" rotWithShape="0">
                    <a:schemeClr val="dk1">
                      <a:alpha val="40000"/>
                    </a:schemeClr>
                  </a:outerShdw>
                </a:effectLst>
              </a:rPr>
              <a:t>COLEGIO ROBERT F KENNEDY</a:t>
            </a:r>
          </a:p>
        </p:txBody>
      </p:sp>
      <p:sp>
        <p:nvSpPr>
          <p:cNvPr id="3" name="Subtítulo 2">
            <a:extLst>
              <a:ext uri="{FF2B5EF4-FFF2-40B4-BE49-F238E27FC236}">
                <a16:creationId xmlns:a16="http://schemas.microsoft.com/office/drawing/2014/main" id="{17988DA9-E687-4C31-A407-B1BAB57B1F7F}"/>
              </a:ext>
            </a:extLst>
          </p:cNvPr>
          <p:cNvSpPr>
            <a:spLocks noGrp="1"/>
          </p:cNvSpPr>
          <p:nvPr>
            <p:ph type="subTitle" idx="1"/>
          </p:nvPr>
        </p:nvSpPr>
        <p:spPr>
          <a:xfrm>
            <a:off x="897924" y="4300150"/>
            <a:ext cx="8460260" cy="1515763"/>
          </a:xfrm>
        </p:spPr>
        <p:txBody>
          <a:bodyPr>
            <a:normAutofit/>
          </a:bodyPr>
          <a:lstStyle/>
          <a:p>
            <a:r>
              <a:rPr lang="es-CO" sz="3600" dirty="0">
                <a:ln w="0"/>
                <a:solidFill>
                  <a:schemeClr val="tx1"/>
                </a:solidFill>
                <a:effectLst>
                  <a:outerShdw blurRad="38100" dist="19050" dir="2700000" algn="tl" rotWithShape="0">
                    <a:schemeClr val="dk1">
                      <a:alpha val="40000"/>
                    </a:schemeClr>
                  </a:outerShdw>
                </a:effectLst>
              </a:rPr>
              <a:t>RENDICIÓN DE CUENTAS AÑO 2023</a:t>
            </a:r>
          </a:p>
        </p:txBody>
      </p:sp>
    </p:spTree>
    <p:extLst>
      <p:ext uri="{BB962C8B-B14F-4D97-AF65-F5344CB8AC3E}">
        <p14:creationId xmlns:p14="http://schemas.microsoft.com/office/powerpoint/2010/main" val="74204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51AE461A-291C-4FE5-80C0-6B8444627988}"/>
              </a:ext>
            </a:extLst>
          </p:cNvPr>
          <p:cNvGraphicFramePr>
            <a:graphicFrameLocks noGrp="1"/>
          </p:cNvGraphicFramePr>
          <p:nvPr>
            <p:ph idx="1"/>
            <p:extLst>
              <p:ext uri="{D42A27DB-BD31-4B8C-83A1-F6EECF244321}">
                <p14:modId xmlns:p14="http://schemas.microsoft.com/office/powerpoint/2010/main" val="2363388653"/>
              </p:ext>
            </p:extLst>
          </p:nvPr>
        </p:nvGraphicFramePr>
        <p:xfrm>
          <a:off x="87550" y="1391655"/>
          <a:ext cx="9707240" cy="5282889"/>
        </p:xfrm>
        <a:graphic>
          <a:graphicData uri="http://schemas.openxmlformats.org/drawingml/2006/table">
            <a:tbl>
              <a:tblPr firstRow="1" bandRow="1">
                <a:tableStyleId>{93296810-A885-4BE3-A3E7-6D5BEEA58F35}</a:tableStyleId>
              </a:tblPr>
              <a:tblGrid>
                <a:gridCol w="1139544">
                  <a:extLst>
                    <a:ext uri="{9D8B030D-6E8A-4147-A177-3AD203B41FA5}">
                      <a16:colId xmlns:a16="http://schemas.microsoft.com/office/drawing/2014/main" val="433578354"/>
                    </a:ext>
                  </a:extLst>
                </a:gridCol>
                <a:gridCol w="691065">
                  <a:extLst>
                    <a:ext uri="{9D8B030D-6E8A-4147-A177-3AD203B41FA5}">
                      <a16:colId xmlns:a16="http://schemas.microsoft.com/office/drawing/2014/main" val="1831203770"/>
                    </a:ext>
                  </a:extLst>
                </a:gridCol>
                <a:gridCol w="3418026">
                  <a:extLst>
                    <a:ext uri="{9D8B030D-6E8A-4147-A177-3AD203B41FA5}">
                      <a16:colId xmlns:a16="http://schemas.microsoft.com/office/drawing/2014/main" val="270322665"/>
                    </a:ext>
                  </a:extLst>
                </a:gridCol>
                <a:gridCol w="2118808">
                  <a:extLst>
                    <a:ext uri="{9D8B030D-6E8A-4147-A177-3AD203B41FA5}">
                      <a16:colId xmlns:a16="http://schemas.microsoft.com/office/drawing/2014/main" val="462465163"/>
                    </a:ext>
                  </a:extLst>
                </a:gridCol>
                <a:gridCol w="1040760">
                  <a:extLst>
                    <a:ext uri="{9D8B030D-6E8A-4147-A177-3AD203B41FA5}">
                      <a16:colId xmlns:a16="http://schemas.microsoft.com/office/drawing/2014/main" val="3514685381"/>
                    </a:ext>
                  </a:extLst>
                </a:gridCol>
                <a:gridCol w="1299037">
                  <a:extLst>
                    <a:ext uri="{9D8B030D-6E8A-4147-A177-3AD203B41FA5}">
                      <a16:colId xmlns:a16="http://schemas.microsoft.com/office/drawing/2014/main" val="2629508602"/>
                    </a:ext>
                  </a:extLst>
                </a:gridCol>
              </a:tblGrid>
              <a:tr h="547555">
                <a:tc>
                  <a:txBody>
                    <a:bodyPr/>
                    <a:lstStyle/>
                    <a:p>
                      <a:pPr algn="ctr" fontAlgn="b"/>
                      <a:r>
                        <a:rPr lang="es-CO" sz="1600" b="0" u="none" strike="noStrike" dirty="0">
                          <a:solidFill>
                            <a:srgbClr val="000000"/>
                          </a:solidFill>
                          <a:effectLst/>
                        </a:rPr>
                        <a:t>Fecha</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Ctto No.</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Objeto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Beneficiario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Inicial</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Anulaciones</a:t>
                      </a:r>
                      <a:endParaRPr lang="es-CO"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395332"/>
                  </a:ext>
                </a:extLst>
              </a:tr>
              <a:tr h="401144">
                <a:tc>
                  <a:txBody>
                    <a:bodyPr/>
                    <a:lstStyle/>
                    <a:p>
                      <a:pPr algn="ctr" fontAlgn="ctr"/>
                      <a:r>
                        <a:rPr lang="es-CO" sz="1200" b="1" i="0" u="none" strike="noStrike">
                          <a:solidFill>
                            <a:srgbClr val="000000"/>
                          </a:solidFill>
                          <a:effectLst/>
                          <a:latin typeface="Calibri" panose="020F0502020204030204" pitchFamily="34" charset="0"/>
                        </a:rPr>
                        <a:t>18/04/2023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9</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firma digital</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Camerfirma Colombia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166.600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2211173164"/>
                  </a:ext>
                </a:extLst>
              </a:tr>
              <a:tr h="519813">
                <a:tc>
                  <a:txBody>
                    <a:bodyPr/>
                    <a:lstStyle/>
                    <a:p>
                      <a:pPr algn="ctr" fontAlgn="ctr"/>
                      <a:r>
                        <a:rPr lang="es-CO" sz="1200" b="1" i="0" u="none" strike="noStrike">
                          <a:solidFill>
                            <a:srgbClr val="000000"/>
                          </a:solidFill>
                          <a:effectLst/>
                          <a:latin typeface="Calibri" panose="020F0502020204030204" pitchFamily="34" charset="0"/>
                        </a:rPr>
                        <a:t>27/04/2023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10</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servicio de transporte para convivencias a emaus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Linturcol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7.232.866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4257023477"/>
                  </a:ext>
                </a:extLst>
              </a:tr>
              <a:tr h="413289">
                <a:tc>
                  <a:txBody>
                    <a:bodyPr/>
                    <a:lstStyle/>
                    <a:p>
                      <a:pPr algn="ctr" fontAlgn="ctr"/>
                      <a:r>
                        <a:rPr lang="es-CO" sz="1200" b="1" i="0" u="none" strike="noStrike">
                          <a:solidFill>
                            <a:srgbClr val="000000"/>
                          </a:solidFill>
                          <a:effectLst/>
                          <a:latin typeface="Calibri" panose="020F0502020204030204" pitchFamily="34" charset="0"/>
                        </a:rPr>
                        <a:t>28/04/2023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11</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mantenimiento preventivo, correctivo y predictivo de los equipos eléctricos y electrónicos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Grupo Caf Tecnologia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9.980.000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524828477"/>
                  </a:ext>
                </a:extLst>
              </a:tr>
              <a:tr h="740935">
                <a:tc>
                  <a:txBody>
                    <a:bodyPr/>
                    <a:lstStyle/>
                    <a:p>
                      <a:pPr algn="ctr" fontAlgn="ctr"/>
                      <a:r>
                        <a:rPr lang="es-CO" sz="1200" b="1" i="0" u="none" strike="noStrike">
                          <a:solidFill>
                            <a:srgbClr val="000000"/>
                          </a:solidFill>
                          <a:effectLst/>
                          <a:latin typeface="Calibri" panose="020F0502020204030204" pitchFamily="34" charset="0"/>
                        </a:rPr>
                        <a:t>24/05/2023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12</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mantenimiento preventivo, predictivo e integral de la planta fisica de las sedes a y b,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Gerardo Antonio Cortes Vega</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$ 20.000.000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353130695"/>
                  </a:ext>
                </a:extLst>
              </a:tr>
              <a:tr h="816088">
                <a:tc>
                  <a:txBody>
                    <a:bodyPr/>
                    <a:lstStyle/>
                    <a:p>
                      <a:pPr algn="ctr" fontAlgn="ctr"/>
                      <a:r>
                        <a:rPr lang="es-CO" sz="1200" b="1" i="0" u="none" strike="noStrike">
                          <a:solidFill>
                            <a:srgbClr val="000000"/>
                          </a:solidFill>
                          <a:effectLst/>
                          <a:latin typeface="Calibri" panose="020F0502020204030204" pitchFamily="34" charset="0"/>
                        </a:rPr>
                        <a:t>5/06/2023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13</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contratar la elaboración de kit pedagógico para grados de bachilleres 2023,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Maria  Angelica Tautiva  Montenegro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3.149.600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253528276"/>
                  </a:ext>
                </a:extLst>
              </a:tr>
              <a:tr h="816088">
                <a:tc>
                  <a:txBody>
                    <a:bodyPr/>
                    <a:lstStyle/>
                    <a:p>
                      <a:pPr algn="ctr" fontAlgn="ctr"/>
                      <a:r>
                        <a:rPr lang="es-CO" sz="1200" b="1" i="0" u="none" strike="noStrike">
                          <a:solidFill>
                            <a:srgbClr val="000000"/>
                          </a:solidFill>
                          <a:effectLst/>
                          <a:latin typeface="Calibri" panose="020F0502020204030204" pitchFamily="34" charset="0"/>
                        </a:rPr>
                        <a:t>9/06/2023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14</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suministro, sublimación e impresión en tela de 14 camisetas a ful color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Inverjobusministros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280.838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3602652542"/>
                  </a:ext>
                </a:extLst>
              </a:tr>
              <a:tr h="614688">
                <a:tc>
                  <a:txBody>
                    <a:bodyPr/>
                    <a:lstStyle/>
                    <a:p>
                      <a:pPr algn="ctr" fontAlgn="ctr"/>
                      <a:r>
                        <a:rPr lang="es-CO" sz="1200" b="1" i="0" u="none" strike="noStrike">
                          <a:solidFill>
                            <a:srgbClr val="000000"/>
                          </a:solidFill>
                          <a:effectLst/>
                          <a:latin typeface="Calibri" panose="020F0502020204030204" pitchFamily="34" charset="0"/>
                        </a:rPr>
                        <a:t>17/07/2023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15</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servicio de transporte en el perímetro urbano,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Linturcol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$ 10.060.000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898093744"/>
                  </a:ext>
                </a:extLst>
              </a:tr>
              <a:tr h="413289">
                <a:tc>
                  <a:txBody>
                    <a:bodyPr/>
                    <a:lstStyle/>
                    <a:p>
                      <a:pPr algn="ctr" fontAlgn="ctr"/>
                      <a:r>
                        <a:rPr lang="es-CO" sz="1200" b="1" i="0" u="none" strike="noStrike">
                          <a:solidFill>
                            <a:srgbClr val="000000"/>
                          </a:solidFill>
                          <a:effectLst/>
                          <a:latin typeface="Calibri" panose="020F0502020204030204" pitchFamily="34" charset="0"/>
                        </a:rPr>
                        <a:t>18/07/2023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16</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proceso de contrato a precio unitario, tipo bolsa y hasta agotar tiempo y/o el presupuesto,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Suministros Musan Sas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$ 20.699.722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550475682"/>
                  </a:ext>
                </a:extLst>
              </a:tr>
            </a:tbl>
          </a:graphicData>
        </a:graphic>
      </p:graphicFrame>
      <p:sp>
        <p:nvSpPr>
          <p:cNvPr id="4" name="Rectángulo 3">
            <a:extLst>
              <a:ext uri="{FF2B5EF4-FFF2-40B4-BE49-F238E27FC236}">
                <a16:creationId xmlns:a16="http://schemas.microsoft.com/office/drawing/2014/main" id="{B7C91ED2-C878-49F3-AB46-5E1B447ACCF7}"/>
              </a:ext>
            </a:extLst>
          </p:cNvPr>
          <p:cNvSpPr/>
          <p:nvPr/>
        </p:nvSpPr>
        <p:spPr>
          <a:xfrm>
            <a:off x="87550" y="622214"/>
            <a:ext cx="10252521" cy="769441"/>
          </a:xfrm>
          <a:prstGeom prst="rect">
            <a:avLst/>
          </a:prstGeom>
          <a:noFill/>
        </p:spPr>
        <p:txBody>
          <a:bodyPr wrap="square" lIns="91440" tIns="45720" rIns="91440" bIns="45720">
            <a:spAutoFit/>
          </a:bodyPr>
          <a:lstStyle/>
          <a:p>
            <a:pPr algn="ctr"/>
            <a:r>
              <a:rPr lang="es-E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RELACIÓN DE CONTRATOS</a:t>
            </a:r>
          </a:p>
        </p:txBody>
      </p:sp>
    </p:spTree>
    <p:extLst>
      <p:ext uri="{BB962C8B-B14F-4D97-AF65-F5344CB8AC3E}">
        <p14:creationId xmlns:p14="http://schemas.microsoft.com/office/powerpoint/2010/main" val="395311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51AE461A-291C-4FE5-80C0-6B8444627988}"/>
              </a:ext>
            </a:extLst>
          </p:cNvPr>
          <p:cNvGraphicFramePr>
            <a:graphicFrameLocks noGrp="1"/>
          </p:cNvGraphicFramePr>
          <p:nvPr>
            <p:ph idx="1"/>
            <p:extLst>
              <p:ext uri="{D42A27DB-BD31-4B8C-83A1-F6EECF244321}">
                <p14:modId xmlns:p14="http://schemas.microsoft.com/office/powerpoint/2010/main" val="2921676586"/>
              </p:ext>
            </p:extLst>
          </p:nvPr>
        </p:nvGraphicFramePr>
        <p:xfrm>
          <a:off x="0" y="1293779"/>
          <a:ext cx="9860692" cy="4984093"/>
        </p:xfrm>
        <a:graphic>
          <a:graphicData uri="http://schemas.openxmlformats.org/drawingml/2006/table">
            <a:tbl>
              <a:tblPr firstRow="1" bandRow="1">
                <a:tableStyleId>{93296810-A885-4BE3-A3E7-6D5BEEA58F35}</a:tableStyleId>
              </a:tblPr>
              <a:tblGrid>
                <a:gridCol w="1149100">
                  <a:extLst>
                    <a:ext uri="{9D8B030D-6E8A-4147-A177-3AD203B41FA5}">
                      <a16:colId xmlns:a16="http://schemas.microsoft.com/office/drawing/2014/main" val="433578354"/>
                    </a:ext>
                  </a:extLst>
                </a:gridCol>
                <a:gridCol w="685073">
                  <a:extLst>
                    <a:ext uri="{9D8B030D-6E8A-4147-A177-3AD203B41FA5}">
                      <a16:colId xmlns:a16="http://schemas.microsoft.com/office/drawing/2014/main" val="1831203770"/>
                    </a:ext>
                  </a:extLst>
                </a:gridCol>
                <a:gridCol w="3096174">
                  <a:extLst>
                    <a:ext uri="{9D8B030D-6E8A-4147-A177-3AD203B41FA5}">
                      <a16:colId xmlns:a16="http://schemas.microsoft.com/office/drawing/2014/main" val="270322665"/>
                    </a:ext>
                  </a:extLst>
                </a:gridCol>
                <a:gridCol w="2858128">
                  <a:extLst>
                    <a:ext uri="{9D8B030D-6E8A-4147-A177-3AD203B41FA5}">
                      <a16:colId xmlns:a16="http://schemas.microsoft.com/office/drawing/2014/main" val="462465163"/>
                    </a:ext>
                  </a:extLst>
                </a:gridCol>
                <a:gridCol w="1408204">
                  <a:extLst>
                    <a:ext uri="{9D8B030D-6E8A-4147-A177-3AD203B41FA5}">
                      <a16:colId xmlns:a16="http://schemas.microsoft.com/office/drawing/2014/main" val="3514685381"/>
                    </a:ext>
                  </a:extLst>
                </a:gridCol>
                <a:gridCol w="664013">
                  <a:extLst>
                    <a:ext uri="{9D8B030D-6E8A-4147-A177-3AD203B41FA5}">
                      <a16:colId xmlns:a16="http://schemas.microsoft.com/office/drawing/2014/main" val="2629508602"/>
                    </a:ext>
                  </a:extLst>
                </a:gridCol>
              </a:tblGrid>
              <a:tr h="524841">
                <a:tc>
                  <a:txBody>
                    <a:bodyPr/>
                    <a:lstStyle/>
                    <a:p>
                      <a:pPr algn="ctr" fontAlgn="b"/>
                      <a:r>
                        <a:rPr lang="es-CO" sz="1600" b="0" u="none" strike="noStrike" dirty="0">
                          <a:solidFill>
                            <a:srgbClr val="000000"/>
                          </a:solidFill>
                          <a:effectLst/>
                        </a:rPr>
                        <a:t>Fecha</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Ctto No.</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Objeto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Beneficiario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Inicial</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Anulaciones</a:t>
                      </a:r>
                      <a:endParaRPr lang="es-CO"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395332"/>
                  </a:ext>
                </a:extLst>
              </a:tr>
              <a:tr h="398989">
                <a:tc>
                  <a:txBody>
                    <a:bodyPr/>
                    <a:lstStyle/>
                    <a:p>
                      <a:pPr algn="ctr" fontAlgn="ctr"/>
                      <a:r>
                        <a:rPr lang="es-CO" sz="1200" b="1" i="0" u="none" strike="noStrike">
                          <a:solidFill>
                            <a:srgbClr val="000000"/>
                          </a:solidFill>
                          <a:effectLst/>
                          <a:latin typeface="Calibri" panose="020F0502020204030204" pitchFamily="34" charset="0"/>
                        </a:rPr>
                        <a:t>11/08/2023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17</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compra de morrales con características tipo botiquín portátil, para primeros auxilios,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Diasoc Ltda</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620.000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2211173164"/>
                  </a:ext>
                </a:extLst>
              </a:tr>
              <a:tr h="717886">
                <a:tc>
                  <a:txBody>
                    <a:bodyPr/>
                    <a:lstStyle/>
                    <a:p>
                      <a:pPr algn="ctr" fontAlgn="ctr"/>
                      <a:r>
                        <a:rPr lang="es-CO" sz="1200" b="1" i="0" u="none" strike="noStrike">
                          <a:solidFill>
                            <a:srgbClr val="000000"/>
                          </a:solidFill>
                          <a:effectLst/>
                          <a:latin typeface="Calibri" panose="020F0502020204030204" pitchFamily="34" charset="0"/>
                        </a:rPr>
                        <a:t>16/08/2023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18</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la reparación de los instrumentos musicales que están inservibles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Cch Musical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419.160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4257023477"/>
                  </a:ext>
                </a:extLst>
              </a:tr>
              <a:tr h="398989">
                <a:tc>
                  <a:txBody>
                    <a:bodyPr/>
                    <a:lstStyle/>
                    <a:p>
                      <a:pPr algn="ctr" fontAlgn="ctr"/>
                      <a:r>
                        <a:rPr lang="es-CO" sz="1200" b="1" i="0" u="none" strike="noStrike">
                          <a:solidFill>
                            <a:srgbClr val="000000"/>
                          </a:solidFill>
                          <a:effectLst/>
                          <a:latin typeface="Calibri" panose="020F0502020204030204" pitchFamily="34" charset="0"/>
                        </a:rPr>
                        <a:t>17/08/2023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19</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diseño y diagramación de agenda manual de convivencia tamaño final 16 x 22,5 cms cerrado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Innovacion Cromatica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535.500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524828477"/>
                  </a:ext>
                </a:extLst>
              </a:tr>
              <a:tr h="398989">
                <a:tc>
                  <a:txBody>
                    <a:bodyPr/>
                    <a:lstStyle/>
                    <a:p>
                      <a:pPr algn="ctr" fontAlgn="ctr"/>
                      <a:r>
                        <a:rPr lang="es-CO" sz="1200" b="1" i="0" u="none" strike="noStrike">
                          <a:solidFill>
                            <a:srgbClr val="000000"/>
                          </a:solidFill>
                          <a:effectLst/>
                          <a:latin typeface="Calibri" panose="020F0502020204030204" pitchFamily="34" charset="0"/>
                        </a:rPr>
                        <a:t>29/08/2023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20</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realizar las actividades de fumigación, desinsectación, control de palomas, la limpieza, lavado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Yamile  Cardenas  Surquira</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4.186.000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353130695"/>
                  </a:ext>
                </a:extLst>
              </a:tr>
              <a:tr h="398989">
                <a:tc>
                  <a:txBody>
                    <a:bodyPr/>
                    <a:lstStyle/>
                    <a:p>
                      <a:pPr algn="ctr" fontAlgn="ctr"/>
                      <a:r>
                        <a:rPr lang="es-CO" sz="1200" b="1" i="0" u="none" strike="noStrike">
                          <a:solidFill>
                            <a:srgbClr val="000000"/>
                          </a:solidFill>
                          <a:effectLst/>
                          <a:latin typeface="Calibri" panose="020F0502020204030204" pitchFamily="34" charset="0"/>
                        </a:rPr>
                        <a:t>18/09/2023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21</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para lograr un espectáculo visual y motivar hacia el conocimiento científico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Manuel  Fredy Molina  Caballero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1.000.000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253528276"/>
                  </a:ext>
                </a:extLst>
              </a:tr>
              <a:tr h="398989">
                <a:tc>
                  <a:txBody>
                    <a:bodyPr/>
                    <a:lstStyle/>
                    <a:p>
                      <a:pPr algn="ctr" fontAlgn="ctr"/>
                      <a:r>
                        <a:rPr lang="es-CO" sz="1200" b="1" i="0" u="none" strike="noStrike">
                          <a:solidFill>
                            <a:srgbClr val="000000"/>
                          </a:solidFill>
                          <a:effectLst/>
                          <a:latin typeface="Calibri" panose="020F0502020204030204" pitchFamily="34" charset="0"/>
                        </a:rPr>
                        <a:t>4/10/2023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22</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compra de boletería para el Jardin Booinico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Jardin Botanico Jose Celestino Mutis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450.000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3602652542"/>
                  </a:ext>
                </a:extLst>
              </a:tr>
              <a:tr h="594128">
                <a:tc>
                  <a:txBody>
                    <a:bodyPr/>
                    <a:lstStyle/>
                    <a:p>
                      <a:pPr algn="ctr" fontAlgn="ctr"/>
                      <a:r>
                        <a:rPr lang="es-CO" sz="1200" b="1" i="0" u="none" strike="noStrike">
                          <a:solidFill>
                            <a:srgbClr val="000000"/>
                          </a:solidFill>
                          <a:effectLst/>
                          <a:latin typeface="Calibri" panose="020F0502020204030204" pitchFamily="34" charset="0"/>
                        </a:rPr>
                        <a:t>23/10/2023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23</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celebración día de los niños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Jose Yesid Montenegro Quintero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2.200.000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898093744"/>
                  </a:ext>
                </a:extLst>
              </a:tr>
              <a:tr h="594128">
                <a:tc>
                  <a:txBody>
                    <a:bodyPr/>
                    <a:lstStyle/>
                    <a:p>
                      <a:pPr algn="ctr" fontAlgn="ctr"/>
                      <a:r>
                        <a:rPr lang="es-CO" sz="1200" b="1" i="0" u="none" strike="noStrike">
                          <a:solidFill>
                            <a:srgbClr val="000000"/>
                          </a:solidFill>
                          <a:effectLst/>
                          <a:latin typeface="Calibri" panose="020F0502020204030204" pitchFamily="34" charset="0"/>
                        </a:rPr>
                        <a:t>24/10/2023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mantenimiento preventivo, predictivo e integral de la planta fisica de las sedes a y b,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Gerardo Antonio Cortes Vega</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5.000.000 </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1550475682"/>
                  </a:ext>
                </a:extLst>
              </a:tr>
              <a:tr h="398989">
                <a:tc>
                  <a:txBody>
                    <a:bodyPr/>
                    <a:lstStyle/>
                    <a:p>
                      <a:pPr algn="ctr"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64486258"/>
                  </a:ext>
                </a:extLst>
              </a:tr>
            </a:tbl>
          </a:graphicData>
        </a:graphic>
      </p:graphicFrame>
      <p:sp>
        <p:nvSpPr>
          <p:cNvPr id="4" name="Rectángulo 3">
            <a:extLst>
              <a:ext uri="{FF2B5EF4-FFF2-40B4-BE49-F238E27FC236}">
                <a16:creationId xmlns:a16="http://schemas.microsoft.com/office/drawing/2014/main" id="{B7C91ED2-C878-49F3-AB46-5E1B447ACCF7}"/>
              </a:ext>
            </a:extLst>
          </p:cNvPr>
          <p:cNvSpPr/>
          <p:nvPr/>
        </p:nvSpPr>
        <p:spPr>
          <a:xfrm>
            <a:off x="0" y="622214"/>
            <a:ext cx="10340071" cy="769441"/>
          </a:xfrm>
          <a:prstGeom prst="rect">
            <a:avLst/>
          </a:prstGeom>
          <a:noFill/>
        </p:spPr>
        <p:txBody>
          <a:bodyPr wrap="square" lIns="91440" tIns="45720" rIns="91440" bIns="45720">
            <a:spAutoFit/>
          </a:bodyPr>
          <a:lstStyle/>
          <a:p>
            <a:pPr algn="ctr"/>
            <a:r>
              <a:rPr lang="es-E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RELACIÓN DE CONTRATOS</a:t>
            </a:r>
          </a:p>
        </p:txBody>
      </p:sp>
    </p:spTree>
    <p:extLst>
      <p:ext uri="{BB962C8B-B14F-4D97-AF65-F5344CB8AC3E}">
        <p14:creationId xmlns:p14="http://schemas.microsoft.com/office/powerpoint/2010/main" val="414825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51AE461A-291C-4FE5-80C0-6B8444627988}"/>
              </a:ext>
            </a:extLst>
          </p:cNvPr>
          <p:cNvGraphicFramePr>
            <a:graphicFrameLocks noGrp="1"/>
          </p:cNvGraphicFramePr>
          <p:nvPr>
            <p:ph idx="1"/>
            <p:extLst>
              <p:ext uri="{D42A27DB-BD31-4B8C-83A1-F6EECF244321}">
                <p14:modId xmlns:p14="http://schemas.microsoft.com/office/powerpoint/2010/main" val="2002086770"/>
              </p:ext>
            </p:extLst>
          </p:nvPr>
        </p:nvGraphicFramePr>
        <p:xfrm>
          <a:off x="0" y="1293779"/>
          <a:ext cx="9852454" cy="4824917"/>
        </p:xfrm>
        <a:graphic>
          <a:graphicData uri="http://schemas.openxmlformats.org/drawingml/2006/table">
            <a:tbl>
              <a:tblPr firstRow="1" bandRow="1">
                <a:tableStyleId>{93296810-A885-4BE3-A3E7-6D5BEEA58F35}</a:tableStyleId>
              </a:tblPr>
              <a:tblGrid>
                <a:gridCol w="1148140">
                  <a:extLst>
                    <a:ext uri="{9D8B030D-6E8A-4147-A177-3AD203B41FA5}">
                      <a16:colId xmlns:a16="http://schemas.microsoft.com/office/drawing/2014/main" val="433578354"/>
                    </a:ext>
                  </a:extLst>
                </a:gridCol>
                <a:gridCol w="684501">
                  <a:extLst>
                    <a:ext uri="{9D8B030D-6E8A-4147-A177-3AD203B41FA5}">
                      <a16:colId xmlns:a16="http://schemas.microsoft.com/office/drawing/2014/main" val="1831203770"/>
                    </a:ext>
                  </a:extLst>
                </a:gridCol>
                <a:gridCol w="3093587">
                  <a:extLst>
                    <a:ext uri="{9D8B030D-6E8A-4147-A177-3AD203B41FA5}">
                      <a16:colId xmlns:a16="http://schemas.microsoft.com/office/drawing/2014/main" val="270322665"/>
                    </a:ext>
                  </a:extLst>
                </a:gridCol>
                <a:gridCol w="2855740">
                  <a:extLst>
                    <a:ext uri="{9D8B030D-6E8A-4147-A177-3AD203B41FA5}">
                      <a16:colId xmlns:a16="http://schemas.microsoft.com/office/drawing/2014/main" val="462465163"/>
                    </a:ext>
                  </a:extLst>
                </a:gridCol>
                <a:gridCol w="1407028">
                  <a:extLst>
                    <a:ext uri="{9D8B030D-6E8A-4147-A177-3AD203B41FA5}">
                      <a16:colId xmlns:a16="http://schemas.microsoft.com/office/drawing/2014/main" val="3514685381"/>
                    </a:ext>
                  </a:extLst>
                </a:gridCol>
                <a:gridCol w="663458">
                  <a:extLst>
                    <a:ext uri="{9D8B030D-6E8A-4147-A177-3AD203B41FA5}">
                      <a16:colId xmlns:a16="http://schemas.microsoft.com/office/drawing/2014/main" val="2629508602"/>
                    </a:ext>
                  </a:extLst>
                </a:gridCol>
              </a:tblGrid>
              <a:tr h="524841">
                <a:tc>
                  <a:txBody>
                    <a:bodyPr/>
                    <a:lstStyle/>
                    <a:p>
                      <a:pPr algn="ctr" fontAlgn="b"/>
                      <a:r>
                        <a:rPr lang="es-CO" sz="1600" b="0" u="none" strike="noStrike" dirty="0">
                          <a:solidFill>
                            <a:srgbClr val="000000"/>
                          </a:solidFill>
                          <a:effectLst/>
                        </a:rPr>
                        <a:t>Fecha</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Ctto No.</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Objeto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Beneficiario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Inicial</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Anulaciones</a:t>
                      </a:r>
                      <a:endParaRPr lang="es-CO"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395332"/>
                  </a:ext>
                </a:extLst>
              </a:tr>
              <a:tr h="398989">
                <a:tc>
                  <a:txBody>
                    <a:bodyPr/>
                    <a:lstStyle/>
                    <a:p>
                      <a:pPr algn="ctr" fontAlgn="ctr"/>
                      <a:r>
                        <a:rPr lang="es-CO" sz="1200" b="1" i="0" u="none" strike="noStrike">
                          <a:solidFill>
                            <a:srgbClr val="000000"/>
                          </a:solidFill>
                          <a:effectLst/>
                          <a:latin typeface="Calibri" panose="020F0502020204030204" pitchFamily="34" charset="0"/>
                        </a:rPr>
                        <a:t>27/10/2023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25</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compra de boletería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Jardin Botanico Jose Celestino Mutis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600.000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2211173164"/>
                  </a:ext>
                </a:extLst>
              </a:tr>
              <a:tr h="717886">
                <a:tc>
                  <a:txBody>
                    <a:bodyPr/>
                    <a:lstStyle/>
                    <a:p>
                      <a:pPr algn="ctr" fontAlgn="ctr"/>
                      <a:r>
                        <a:rPr lang="es-CO" sz="1200" b="1" i="0" u="none" strike="noStrike">
                          <a:solidFill>
                            <a:srgbClr val="000000"/>
                          </a:solidFill>
                          <a:effectLst/>
                          <a:latin typeface="Calibri" panose="020F0502020204030204" pitchFamily="34" charset="0"/>
                        </a:rPr>
                        <a:t>1/11/2023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suministro de elementos proyecto jer.</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Inverjobusministros Sas</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4.000.000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 </a:t>
                      </a:r>
                    </a:p>
                  </a:txBody>
                  <a:tcPr marL="9525" marR="9525" marT="9525" marB="0" anchor="ctr"/>
                </a:tc>
                <a:extLst>
                  <a:ext uri="{0D108BD9-81ED-4DB2-BD59-A6C34878D82A}">
                    <a16:rowId xmlns:a16="http://schemas.microsoft.com/office/drawing/2014/main" val="4257023477"/>
                  </a:ext>
                </a:extLst>
              </a:tr>
              <a:tr h="398989">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24828477"/>
                  </a:ext>
                </a:extLst>
              </a:tr>
              <a:tr h="398989">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53130695"/>
                  </a:ext>
                </a:extLst>
              </a:tr>
              <a:tr h="398989">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3528276"/>
                  </a:ext>
                </a:extLst>
              </a:tr>
              <a:tr h="398989">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2652542"/>
                  </a:ext>
                </a:extLst>
              </a:tr>
              <a:tr h="594128">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98093744"/>
                  </a:ext>
                </a:extLst>
              </a:tr>
              <a:tr h="594128">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50475682"/>
                  </a:ext>
                </a:extLst>
              </a:tr>
              <a:tr h="398989">
                <a:tc>
                  <a:txBody>
                    <a:bodyPr/>
                    <a:lstStyle/>
                    <a:p>
                      <a:pPr algn="ctr"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es-CO"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64486258"/>
                  </a:ext>
                </a:extLst>
              </a:tr>
            </a:tbl>
          </a:graphicData>
        </a:graphic>
      </p:graphicFrame>
      <p:sp>
        <p:nvSpPr>
          <p:cNvPr id="4" name="Rectángulo 3">
            <a:extLst>
              <a:ext uri="{FF2B5EF4-FFF2-40B4-BE49-F238E27FC236}">
                <a16:creationId xmlns:a16="http://schemas.microsoft.com/office/drawing/2014/main" id="{B7C91ED2-C878-49F3-AB46-5E1B447ACCF7}"/>
              </a:ext>
            </a:extLst>
          </p:cNvPr>
          <p:cNvSpPr/>
          <p:nvPr/>
        </p:nvSpPr>
        <p:spPr>
          <a:xfrm>
            <a:off x="0" y="622214"/>
            <a:ext cx="10340071" cy="769441"/>
          </a:xfrm>
          <a:prstGeom prst="rect">
            <a:avLst/>
          </a:prstGeom>
          <a:noFill/>
        </p:spPr>
        <p:txBody>
          <a:bodyPr wrap="square" lIns="91440" tIns="45720" rIns="91440" bIns="45720">
            <a:spAutoFit/>
          </a:bodyPr>
          <a:lstStyle/>
          <a:p>
            <a:pPr algn="ctr"/>
            <a:r>
              <a:rPr lang="es-E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RELACIÓN DE CONTRATOS</a:t>
            </a:r>
          </a:p>
        </p:txBody>
      </p:sp>
    </p:spTree>
    <p:extLst>
      <p:ext uri="{BB962C8B-B14F-4D97-AF65-F5344CB8AC3E}">
        <p14:creationId xmlns:p14="http://schemas.microsoft.com/office/powerpoint/2010/main" val="386735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94F6D6-2E16-40E6-98D7-D4880BABBB8A}"/>
              </a:ext>
            </a:extLst>
          </p:cNvPr>
          <p:cNvSpPr>
            <a:spLocks noGrp="1"/>
          </p:cNvSpPr>
          <p:nvPr>
            <p:ph idx="1"/>
          </p:nvPr>
        </p:nvSpPr>
        <p:spPr/>
        <p:txBody>
          <a:bodyPr>
            <a:normAutofit/>
          </a:bodyPr>
          <a:lstStyle/>
          <a:p>
            <a:pPr algn="just"/>
            <a:r>
              <a:rPr lang="es-CO" sz="2400" dirty="0">
                <a:effectLst/>
                <a:latin typeface="Bodoni MT" panose="02070603080606020203" pitchFamily="18" charset="0"/>
                <a:ea typeface="Calibri" panose="020F0502020204030204" pitchFamily="34" charset="0"/>
                <a:cs typeface="Times New Roman" panose="02020603050405020304" pitchFamily="18" charset="0"/>
              </a:rPr>
              <a:t>Para la vigencia 2023 la Institución proyecto un presupuesto inicial </a:t>
            </a:r>
            <a:r>
              <a:rPr lang="es-CO" sz="2400" dirty="0">
                <a:latin typeface="Bodoni MT" panose="02070603080606020203" pitchFamily="18" charset="0"/>
                <a:ea typeface="Calibri" panose="020F0502020204030204" pitchFamily="34" charset="0"/>
                <a:cs typeface="Times New Roman" panose="02020603050405020304" pitchFamily="18" charset="0"/>
              </a:rPr>
              <a:t>de $</a:t>
            </a:r>
            <a:r>
              <a:rPr lang="es-CO" sz="2400" i="0" u="none" strike="noStrike" dirty="0">
                <a:solidFill>
                  <a:srgbClr val="000000"/>
                </a:solidFill>
                <a:effectLst/>
                <a:latin typeface="Bodoni MT" panose="02070603080606020203" pitchFamily="18" charset="0"/>
              </a:rPr>
              <a:t>146,152,066</a:t>
            </a:r>
            <a:r>
              <a:rPr lang="es-CO" sz="2400" dirty="0">
                <a:latin typeface="Bodoni MT" panose="02070603080606020203" pitchFamily="18" charset="0"/>
              </a:rPr>
              <a:t> </a:t>
            </a:r>
            <a:r>
              <a:rPr lang="es-CO" sz="2400" dirty="0">
                <a:latin typeface="Bodoni MT" panose="02070603080606020203" pitchFamily="18" charset="0"/>
                <a:ea typeface="Calibri" panose="020F0502020204030204" pitchFamily="34" charset="0"/>
                <a:cs typeface="Times New Roman" panose="02020603050405020304" pitchFamily="18" charset="0"/>
              </a:rPr>
              <a:t> </a:t>
            </a:r>
            <a:r>
              <a:rPr lang="es-CO" sz="2400" dirty="0">
                <a:effectLst/>
                <a:latin typeface="Bodoni MT" panose="02070603080606020203" pitchFamily="18" charset="0"/>
                <a:ea typeface="Calibri" panose="020F0502020204030204" pitchFamily="34" charset="0"/>
                <a:cs typeface="Times New Roman" panose="02020603050405020304" pitchFamily="18" charset="0"/>
              </a:rPr>
              <a:t>y a este se le realizaron Adiciones presupuestales por la suma de $61,950,745 y una reducción de $3,196,560 con las cuales se obtuvo un presupuesto definitivo tanto en Ingresos como en Gastos por un valor de $204,906,251</a:t>
            </a:r>
          </a:p>
          <a:p>
            <a:pPr marL="0" indent="0">
              <a:buNone/>
            </a:pPr>
            <a:endParaRPr lang="es-CO" sz="2400" dirty="0">
              <a:effectLst/>
              <a:latin typeface="Bodoni MT" panose="02070603080606020203" pitchFamily="18" charset="0"/>
              <a:ea typeface="Calibri" panose="020F0502020204030204" pitchFamily="34" charset="0"/>
              <a:cs typeface="Times New Roman" panose="02020603050405020304" pitchFamily="18" charset="0"/>
            </a:endParaRPr>
          </a:p>
          <a:p>
            <a:pPr marL="0" indent="0">
              <a:buNone/>
            </a:pPr>
            <a:r>
              <a:rPr lang="es-CO" sz="2400" dirty="0">
                <a:latin typeface="Bodoni MT" panose="02070603080606020203" pitchFamily="18" charset="0"/>
                <a:cs typeface="Times New Roman" panose="02020603050405020304" pitchFamily="18" charset="0"/>
              </a:rPr>
              <a:t>   El cual se ejecutó como se mostrará a continuación.</a:t>
            </a:r>
          </a:p>
        </p:txBody>
      </p:sp>
      <p:sp>
        <p:nvSpPr>
          <p:cNvPr id="4" name="Rectángulo 3">
            <a:extLst>
              <a:ext uri="{FF2B5EF4-FFF2-40B4-BE49-F238E27FC236}">
                <a16:creationId xmlns:a16="http://schemas.microsoft.com/office/drawing/2014/main" id="{CE14BC14-10DD-48ED-B90B-ACC71C07E7FF}"/>
              </a:ext>
            </a:extLst>
          </p:cNvPr>
          <p:cNvSpPr/>
          <p:nvPr/>
        </p:nvSpPr>
        <p:spPr>
          <a:xfrm>
            <a:off x="1210962" y="468325"/>
            <a:ext cx="7797335" cy="830997"/>
          </a:xfrm>
          <a:prstGeom prst="rect">
            <a:avLst/>
          </a:prstGeom>
          <a:noFill/>
        </p:spPr>
        <p:txBody>
          <a:bodyPr wrap="square" lIns="91440" tIns="45720" rIns="91440" bIns="45720">
            <a:spAutoFit/>
          </a:bodyPr>
          <a:lstStyle/>
          <a:p>
            <a:pPr algn="ctr"/>
            <a:r>
              <a:rPr lang="es-ES" sz="4800" b="1" dirty="0">
                <a:ln w="9525">
                  <a:solidFill>
                    <a:schemeClr val="bg1"/>
                  </a:solidFill>
                  <a:prstDash val="solid"/>
                </a:ln>
                <a:effectLst>
                  <a:outerShdw blurRad="12700" dist="38100" dir="2700000" algn="tl" rotWithShape="0">
                    <a:schemeClr val="bg1">
                      <a:lumMod val="50000"/>
                    </a:schemeClr>
                  </a:outerShdw>
                </a:effectLst>
              </a:rPr>
              <a:t>INTRODUCCIÓN</a:t>
            </a:r>
            <a:endParaRPr lang="es-E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56320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762134-1584-42AC-A67C-55FF509D003F}"/>
              </a:ext>
            </a:extLst>
          </p:cNvPr>
          <p:cNvSpPr>
            <a:spLocks noGrp="1"/>
          </p:cNvSpPr>
          <p:nvPr>
            <p:ph idx="1"/>
          </p:nvPr>
        </p:nvSpPr>
        <p:spPr/>
        <p:txBody>
          <a:bodyPr/>
          <a:lstStyle/>
          <a:p>
            <a:pPr algn="just"/>
            <a:r>
              <a:rPr lang="es-CO" sz="2400" dirty="0">
                <a:latin typeface="Bodoni MT" panose="02070603080606020203" pitchFamily="18" charset="0"/>
                <a:cs typeface="Times New Roman" panose="02020603050405020304" pitchFamily="18" charset="0"/>
              </a:rPr>
              <a:t>Son aquellos que se reciben por Transferencias del Ministerio de Educación Nacional (MEN), Transferencias del Distrito (SED), Recursos propios (dentro de los cuales están los certificados a exalumnos) y por otra parte los Recursos de Capital (entre los cuales se encuentra los excedentes financieros del cierre de la vigencia 2022), dineros que se convierten en la fuente de financiación para poder ejecutar el Gasto.</a:t>
            </a:r>
          </a:p>
          <a:p>
            <a:r>
              <a:rPr lang="es-CO" sz="2400" dirty="0">
                <a:latin typeface="Bodoni MT" panose="02070603080606020203" pitchFamily="18" charset="0"/>
                <a:cs typeface="Times New Roman" panose="02020603050405020304" pitchFamily="18" charset="0"/>
              </a:rPr>
              <a:t>En la vigencia 2023 se recibió el 100% de los ingresos proyectados discriminados de la siguiente manera:</a:t>
            </a:r>
          </a:p>
          <a:p>
            <a:endParaRPr lang="es-CO" dirty="0"/>
          </a:p>
        </p:txBody>
      </p:sp>
      <p:sp>
        <p:nvSpPr>
          <p:cNvPr id="4" name="Rectángulo 3">
            <a:extLst>
              <a:ext uri="{FF2B5EF4-FFF2-40B4-BE49-F238E27FC236}">
                <a16:creationId xmlns:a16="http://schemas.microsoft.com/office/drawing/2014/main" id="{22069AE2-7FF4-47FE-9367-4D5661F93A4D}"/>
              </a:ext>
            </a:extLst>
          </p:cNvPr>
          <p:cNvSpPr/>
          <p:nvPr/>
        </p:nvSpPr>
        <p:spPr>
          <a:xfrm>
            <a:off x="961574" y="468325"/>
            <a:ext cx="10583283"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PRESUPUESTO DE INGRESOS</a:t>
            </a:r>
          </a:p>
        </p:txBody>
      </p:sp>
    </p:spTree>
    <p:extLst>
      <p:ext uri="{BB962C8B-B14F-4D97-AF65-F5344CB8AC3E}">
        <p14:creationId xmlns:p14="http://schemas.microsoft.com/office/powerpoint/2010/main" val="249549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6ACA0076-5B7A-4929-BB8F-44121FBAD5A2}"/>
              </a:ext>
            </a:extLst>
          </p:cNvPr>
          <p:cNvGraphicFramePr>
            <a:graphicFrameLocks/>
          </p:cNvGraphicFramePr>
          <p:nvPr>
            <p:extLst>
              <p:ext uri="{D42A27DB-BD31-4B8C-83A1-F6EECF244321}">
                <p14:modId xmlns:p14="http://schemas.microsoft.com/office/powerpoint/2010/main" val="3576002536"/>
              </p:ext>
            </p:extLst>
          </p:nvPr>
        </p:nvGraphicFramePr>
        <p:xfrm>
          <a:off x="-90487" y="496111"/>
          <a:ext cx="9786422" cy="30918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a 2">
            <a:extLst>
              <a:ext uri="{FF2B5EF4-FFF2-40B4-BE49-F238E27FC236}">
                <a16:creationId xmlns:a16="http://schemas.microsoft.com/office/drawing/2014/main" id="{E2F610BD-FD94-4C2E-4A11-EC48E6B4B690}"/>
              </a:ext>
            </a:extLst>
          </p:cNvPr>
          <p:cNvGraphicFramePr>
            <a:graphicFrameLocks noGrp="1"/>
          </p:cNvGraphicFramePr>
          <p:nvPr>
            <p:extLst>
              <p:ext uri="{D42A27DB-BD31-4B8C-83A1-F6EECF244321}">
                <p14:modId xmlns:p14="http://schemas.microsoft.com/office/powerpoint/2010/main" val="1800845437"/>
              </p:ext>
            </p:extLst>
          </p:nvPr>
        </p:nvGraphicFramePr>
        <p:xfrm>
          <a:off x="68095" y="3766183"/>
          <a:ext cx="10080923" cy="3091814"/>
        </p:xfrm>
        <a:graphic>
          <a:graphicData uri="http://schemas.openxmlformats.org/drawingml/2006/table">
            <a:tbl>
              <a:tblPr>
                <a:tableStyleId>{5C22544A-7EE6-4342-B048-85BDC9FD1C3A}</a:tableStyleId>
              </a:tblPr>
              <a:tblGrid>
                <a:gridCol w="2365037">
                  <a:extLst>
                    <a:ext uri="{9D8B030D-6E8A-4147-A177-3AD203B41FA5}">
                      <a16:colId xmlns:a16="http://schemas.microsoft.com/office/drawing/2014/main" val="2121680579"/>
                    </a:ext>
                  </a:extLst>
                </a:gridCol>
                <a:gridCol w="994001">
                  <a:extLst>
                    <a:ext uri="{9D8B030D-6E8A-4147-A177-3AD203B41FA5}">
                      <a16:colId xmlns:a16="http://schemas.microsoft.com/office/drawing/2014/main" val="1083822273"/>
                    </a:ext>
                  </a:extLst>
                </a:gridCol>
                <a:gridCol w="914024">
                  <a:extLst>
                    <a:ext uri="{9D8B030D-6E8A-4147-A177-3AD203B41FA5}">
                      <a16:colId xmlns:a16="http://schemas.microsoft.com/office/drawing/2014/main" val="1001872803"/>
                    </a:ext>
                  </a:extLst>
                </a:gridCol>
                <a:gridCol w="914024">
                  <a:extLst>
                    <a:ext uri="{9D8B030D-6E8A-4147-A177-3AD203B41FA5}">
                      <a16:colId xmlns:a16="http://schemas.microsoft.com/office/drawing/2014/main" val="363657543"/>
                    </a:ext>
                  </a:extLst>
                </a:gridCol>
                <a:gridCol w="914024">
                  <a:extLst>
                    <a:ext uri="{9D8B030D-6E8A-4147-A177-3AD203B41FA5}">
                      <a16:colId xmlns:a16="http://schemas.microsoft.com/office/drawing/2014/main" val="755933349"/>
                    </a:ext>
                  </a:extLst>
                </a:gridCol>
                <a:gridCol w="1157764">
                  <a:extLst>
                    <a:ext uri="{9D8B030D-6E8A-4147-A177-3AD203B41FA5}">
                      <a16:colId xmlns:a16="http://schemas.microsoft.com/office/drawing/2014/main" val="1185044513"/>
                    </a:ext>
                  </a:extLst>
                </a:gridCol>
                <a:gridCol w="994001">
                  <a:extLst>
                    <a:ext uri="{9D8B030D-6E8A-4147-A177-3AD203B41FA5}">
                      <a16:colId xmlns:a16="http://schemas.microsoft.com/office/drawing/2014/main" val="350055433"/>
                    </a:ext>
                  </a:extLst>
                </a:gridCol>
                <a:gridCol w="914024">
                  <a:extLst>
                    <a:ext uri="{9D8B030D-6E8A-4147-A177-3AD203B41FA5}">
                      <a16:colId xmlns:a16="http://schemas.microsoft.com/office/drawing/2014/main" val="4043782991"/>
                    </a:ext>
                  </a:extLst>
                </a:gridCol>
                <a:gridCol w="914024">
                  <a:extLst>
                    <a:ext uri="{9D8B030D-6E8A-4147-A177-3AD203B41FA5}">
                      <a16:colId xmlns:a16="http://schemas.microsoft.com/office/drawing/2014/main" val="4119121588"/>
                    </a:ext>
                  </a:extLst>
                </a:gridCol>
              </a:tblGrid>
              <a:tr h="137197">
                <a:tc rowSpan="2">
                  <a:txBody>
                    <a:bodyPr/>
                    <a:lstStyle/>
                    <a:p>
                      <a:pPr algn="ctr" fontAlgn="ctr"/>
                      <a:r>
                        <a:rPr lang="es-CO" sz="800" u="none" strike="noStrike" dirty="0">
                          <a:effectLst/>
                        </a:rPr>
                        <a:t>CONCEPTO</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rowSpan="2">
                  <a:txBody>
                    <a:bodyPr/>
                    <a:lstStyle/>
                    <a:p>
                      <a:pPr algn="ctr" fontAlgn="ctr"/>
                      <a:r>
                        <a:rPr lang="es-CO" sz="800" u="none" strike="noStrike" dirty="0">
                          <a:effectLst/>
                        </a:rPr>
                        <a:t>PPTO INICIAL</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gridSpan="3">
                  <a:txBody>
                    <a:bodyPr/>
                    <a:lstStyle/>
                    <a:p>
                      <a:pPr algn="ctr" fontAlgn="ctr"/>
                      <a:r>
                        <a:rPr lang="es-CO" sz="800" u="none" strike="noStrike" dirty="0">
                          <a:effectLst/>
                        </a:rPr>
                        <a:t>MODIFICACIONES</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hMerge="1">
                  <a:txBody>
                    <a:bodyPr/>
                    <a:lstStyle/>
                    <a:p>
                      <a:endParaRPr lang="es-CO"/>
                    </a:p>
                  </a:txBody>
                  <a:tcPr/>
                </a:tc>
                <a:tc hMerge="1">
                  <a:txBody>
                    <a:bodyPr/>
                    <a:lstStyle/>
                    <a:p>
                      <a:endParaRPr lang="es-CO"/>
                    </a:p>
                  </a:txBody>
                  <a:tcPr/>
                </a:tc>
                <a:tc>
                  <a:txBody>
                    <a:bodyPr/>
                    <a:lstStyle/>
                    <a:p>
                      <a:pPr algn="ctr" fontAlgn="ctr"/>
                      <a:r>
                        <a:rPr lang="es-CO" sz="800" u="none" strike="noStrike" dirty="0">
                          <a:effectLst/>
                        </a:rPr>
                        <a:t>PPTO</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dirty="0">
                          <a:effectLst/>
                        </a:rPr>
                        <a:t>TOTAL</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dirty="0">
                          <a:effectLst/>
                        </a:rPr>
                        <a:t>%</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dirty="0">
                          <a:effectLst/>
                        </a:rPr>
                        <a:t>SALDO   POR </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val="3945240552"/>
                  </a:ext>
                </a:extLst>
              </a:tr>
              <a:tr h="137197">
                <a:tc vMerge="1">
                  <a:txBody>
                    <a:bodyPr/>
                    <a:lstStyle/>
                    <a:p>
                      <a:endParaRPr lang="es-CO"/>
                    </a:p>
                  </a:txBody>
                  <a:tcPr/>
                </a:tc>
                <a:tc vMerge="1">
                  <a:txBody>
                    <a:bodyPr/>
                    <a:lstStyle/>
                    <a:p>
                      <a:endParaRPr lang="es-CO"/>
                    </a:p>
                  </a:txBody>
                  <a:tcPr/>
                </a:tc>
                <a:tc>
                  <a:txBody>
                    <a:bodyPr/>
                    <a:lstStyle/>
                    <a:p>
                      <a:pPr algn="ctr" fontAlgn="ctr"/>
                      <a:r>
                        <a:rPr lang="es-CO" sz="700" u="none" strike="noStrike" dirty="0">
                          <a:effectLst/>
                        </a:rPr>
                        <a:t>APLAZAMIENTO</a:t>
                      </a:r>
                      <a:endParaRPr lang="es-CO" sz="7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700" u="none" strike="noStrike">
                          <a:effectLst/>
                        </a:rPr>
                        <a:t>ADICION</a:t>
                      </a:r>
                      <a:endParaRPr lang="es-CO" sz="7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700" u="none" strike="noStrike">
                          <a:effectLst/>
                        </a:rPr>
                        <a:t>REDUCCION</a:t>
                      </a:r>
                      <a:endParaRPr lang="es-CO" sz="7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a:effectLst/>
                        </a:rPr>
                        <a:t>DEFINITIVO  </a:t>
                      </a:r>
                      <a:endParaRPr lang="es-CO" sz="8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a:effectLst/>
                        </a:rPr>
                        <a:t>EJECUTADO</a:t>
                      </a:r>
                      <a:endParaRPr lang="es-CO" sz="8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a:effectLst/>
                        </a:rPr>
                        <a:t>EJEC</a:t>
                      </a:r>
                      <a:endParaRPr lang="es-CO" sz="8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ctr"/>
                      <a:r>
                        <a:rPr lang="es-CO" sz="800" u="none" strike="noStrike" dirty="0">
                          <a:effectLst/>
                        </a:rPr>
                        <a:t>RECAUDAR</a:t>
                      </a:r>
                      <a:endParaRPr lang="es-CO" sz="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val="565135846"/>
                  </a:ext>
                </a:extLst>
              </a:tr>
              <a:tr h="200824">
                <a:tc>
                  <a:txBody>
                    <a:bodyPr/>
                    <a:lstStyle/>
                    <a:p>
                      <a:pPr algn="l" fontAlgn="b"/>
                      <a:r>
                        <a:rPr lang="es-CO" sz="1200" u="none" strike="noStrike" dirty="0">
                          <a:effectLst/>
                        </a:rPr>
                        <a:t>INGRESOS OPERACIONALES</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820.000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820.000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812.800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99%</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7.200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2651886895"/>
                  </a:ext>
                </a:extLst>
              </a:tr>
              <a:tr h="369158">
                <a:tc>
                  <a:txBody>
                    <a:bodyPr/>
                    <a:lstStyle/>
                    <a:p>
                      <a:pPr algn="l" fontAlgn="b"/>
                      <a:r>
                        <a:rPr lang="es-CO" sz="1200" u="none" strike="noStrike" dirty="0">
                          <a:effectLst/>
                        </a:rPr>
                        <a:t>Certificaciones y Constancias.</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820.000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820.000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812.800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dirty="0">
                          <a:effectLst/>
                        </a:rPr>
                        <a:t>99%</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7.200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1186483137"/>
                  </a:ext>
                </a:extLst>
              </a:tr>
              <a:tr h="369158">
                <a:tc>
                  <a:txBody>
                    <a:bodyPr/>
                    <a:lstStyle/>
                    <a:p>
                      <a:pPr algn="l" fontAlgn="b"/>
                      <a:r>
                        <a:rPr lang="es-CO" sz="1200" u="none" strike="noStrike">
                          <a:effectLst/>
                        </a:rPr>
                        <a:t>TRANSFERENCIAS</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145.332.066</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7.791.955</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-3.196.560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149.927.461</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149.927.461</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dirty="0">
                          <a:effectLst/>
                        </a:rPr>
                        <a:t>100%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2937491980"/>
                  </a:ext>
                </a:extLst>
              </a:tr>
              <a:tr h="369158">
                <a:tc>
                  <a:txBody>
                    <a:bodyPr/>
                    <a:lstStyle/>
                    <a:p>
                      <a:pPr algn="l" fontAlgn="b"/>
                      <a:r>
                        <a:rPr lang="es-CO" sz="1200" u="none" strike="noStrike">
                          <a:effectLst/>
                        </a:rPr>
                        <a:t> MEN</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118.802.504</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-3.196.560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115.605.944</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115.605.944</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100%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243978059"/>
                  </a:ext>
                </a:extLst>
              </a:tr>
              <a:tr h="200824">
                <a:tc>
                  <a:txBody>
                    <a:bodyPr/>
                    <a:lstStyle/>
                    <a:p>
                      <a:pPr algn="l" fontAlgn="b"/>
                      <a:r>
                        <a:rPr lang="es-CO" sz="1200" u="none" strike="noStrike">
                          <a:effectLst/>
                        </a:rPr>
                        <a:t>SED</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26.529.562</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3.791.955</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30.321.517</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30.321.517</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100%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578363267"/>
                  </a:ext>
                </a:extLst>
              </a:tr>
              <a:tr h="200824">
                <a:tc>
                  <a:txBody>
                    <a:bodyPr/>
                    <a:lstStyle/>
                    <a:p>
                      <a:pPr algn="l" fontAlgn="b"/>
                      <a:r>
                        <a:rPr lang="es-CO" sz="1200" u="none" strike="noStrike">
                          <a:effectLst/>
                        </a:rPr>
                        <a:t>Otras Transferencias SED</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4.000.000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4.000.000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4.000.000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100%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3445779721"/>
                  </a:ext>
                </a:extLst>
              </a:tr>
              <a:tr h="369158">
                <a:tc>
                  <a:txBody>
                    <a:bodyPr/>
                    <a:lstStyle/>
                    <a:p>
                      <a:pPr algn="l" fontAlgn="b"/>
                      <a:r>
                        <a:rPr lang="es-CO" sz="1200" u="none" strike="noStrike">
                          <a:effectLst/>
                        </a:rPr>
                        <a:t>Rursos de Ccapital</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54.158.790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54.158.790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54.158.790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100%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1495573787"/>
                  </a:ext>
                </a:extLst>
              </a:tr>
              <a:tr h="369158">
                <a:tc>
                  <a:txBody>
                    <a:bodyPr/>
                    <a:lstStyle/>
                    <a:p>
                      <a:pPr algn="l" fontAlgn="b"/>
                      <a:r>
                        <a:rPr lang="es-CO" sz="1200" u="none" strike="noStrike">
                          <a:effectLst/>
                        </a:rPr>
                        <a:t>Excedentes Financieros</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54.158.790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54.158.790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54.158.790</a:t>
                      </a:r>
                      <a:endParaRPr lang="es-CO" sz="1200" b="0"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a:effectLst/>
                        </a:rPr>
                        <a:t>100%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1928140203"/>
                  </a:ext>
                </a:extLst>
              </a:tr>
              <a:tr h="369158">
                <a:tc>
                  <a:txBody>
                    <a:bodyPr/>
                    <a:lstStyle/>
                    <a:p>
                      <a:pPr algn="l" fontAlgn="b"/>
                      <a:r>
                        <a:rPr lang="es-CO" sz="1200" u="none" strike="noStrike">
                          <a:effectLst/>
                        </a:rPr>
                        <a:t>TOTALES</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146.152.066</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61.950.745</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-3.196.560</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204.906.251</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a:effectLst/>
                        </a:rPr>
                        <a:t>204.899.051</a:t>
                      </a:r>
                      <a:endParaRPr lang="es-CO" sz="1200" b="1" i="0" u="none" strike="noStrike">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s-CO" sz="1200" u="none" strike="noStrike" dirty="0">
                          <a:effectLst/>
                        </a:rPr>
                        <a:t>100%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s-CO" sz="1200" u="none" strike="noStrike" dirty="0">
                          <a:effectLst/>
                        </a:rPr>
                        <a:t>7.200</a:t>
                      </a:r>
                      <a:endParaRPr lang="es-CO" sz="12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2957445798"/>
                  </a:ext>
                </a:extLst>
              </a:tr>
            </a:tbl>
          </a:graphicData>
        </a:graphic>
      </p:graphicFrame>
    </p:spTree>
    <p:extLst>
      <p:ext uri="{BB962C8B-B14F-4D97-AF65-F5344CB8AC3E}">
        <p14:creationId xmlns:p14="http://schemas.microsoft.com/office/powerpoint/2010/main" val="374846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28FBDB-F603-4D6A-8138-0EE859D918B1}"/>
              </a:ext>
            </a:extLst>
          </p:cNvPr>
          <p:cNvSpPr>
            <a:spLocks noGrp="1"/>
          </p:cNvSpPr>
          <p:nvPr>
            <p:ph idx="1"/>
          </p:nvPr>
        </p:nvSpPr>
        <p:spPr/>
        <p:txBody>
          <a:bodyPr/>
          <a:lstStyle/>
          <a:p>
            <a:pPr algn="just"/>
            <a:r>
              <a:rPr lang="es-CO" sz="2400" dirty="0">
                <a:latin typeface="Bodoni MT" panose="02070603080606020203" pitchFamily="18" charset="0"/>
                <a:cs typeface="Times New Roman" panose="02020603050405020304" pitchFamily="18" charset="0"/>
              </a:rPr>
              <a:t>Está representado en Gastos de Funcionamiento que son aquellos en los que la Institución invierte para el normal ejercicio de las funciones de la entidad y en gastos de inversión  que son aquellos proyectos elaborados que causan un impacto en el Proyecto Educativo Institucional (PEI) de la entidad.</a:t>
            </a:r>
          </a:p>
          <a:p>
            <a:pPr marL="0" indent="0">
              <a:buNone/>
            </a:pPr>
            <a:endParaRPr lang="es-CO" sz="2400" dirty="0">
              <a:latin typeface="Bodoni MT" panose="02070603080606020203" pitchFamily="18" charset="0"/>
              <a:cs typeface="Times New Roman" panose="02020603050405020304" pitchFamily="18" charset="0"/>
            </a:endParaRPr>
          </a:p>
          <a:p>
            <a:r>
              <a:rPr lang="es-CO" sz="2400" dirty="0">
                <a:latin typeface="Bodoni MT" panose="02070603080606020203" pitchFamily="18" charset="0"/>
                <a:cs typeface="Times New Roman" panose="02020603050405020304" pitchFamily="18" charset="0"/>
              </a:rPr>
              <a:t>Su ejecución está representada de la siguiente manera:</a:t>
            </a:r>
          </a:p>
          <a:p>
            <a:endParaRPr lang="es-CO" sz="2000" dirty="0">
              <a:latin typeface="Bodoni MT" panose="02070603080606020203" pitchFamily="18" charset="0"/>
              <a:cs typeface="Times New Roman" panose="02020603050405020304" pitchFamily="18" charset="0"/>
            </a:endParaRPr>
          </a:p>
          <a:p>
            <a:endParaRPr lang="es-CO" dirty="0"/>
          </a:p>
        </p:txBody>
      </p:sp>
      <p:sp>
        <p:nvSpPr>
          <p:cNvPr id="4" name="Rectángulo 3">
            <a:extLst>
              <a:ext uri="{FF2B5EF4-FFF2-40B4-BE49-F238E27FC236}">
                <a16:creationId xmlns:a16="http://schemas.microsoft.com/office/drawing/2014/main" id="{62D66A56-7F15-4A32-8B94-036252B2698D}"/>
              </a:ext>
            </a:extLst>
          </p:cNvPr>
          <p:cNvSpPr/>
          <p:nvPr/>
        </p:nvSpPr>
        <p:spPr>
          <a:xfrm>
            <a:off x="1326290" y="468325"/>
            <a:ext cx="9853852"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PRESUPUESTO DE GASTOS</a:t>
            </a:r>
          </a:p>
        </p:txBody>
      </p:sp>
    </p:spTree>
    <p:extLst>
      <p:ext uri="{BB962C8B-B14F-4D97-AF65-F5344CB8AC3E}">
        <p14:creationId xmlns:p14="http://schemas.microsoft.com/office/powerpoint/2010/main" val="3732430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DCEA1C4-9882-4014-3CD3-FE77D646CFCC}"/>
              </a:ext>
            </a:extLst>
          </p:cNvPr>
          <p:cNvGraphicFramePr>
            <a:graphicFrameLocks noGrp="1"/>
          </p:cNvGraphicFramePr>
          <p:nvPr>
            <p:extLst>
              <p:ext uri="{D42A27DB-BD31-4B8C-83A1-F6EECF244321}">
                <p14:modId xmlns:p14="http://schemas.microsoft.com/office/powerpoint/2010/main" val="57846373"/>
              </p:ext>
            </p:extLst>
          </p:nvPr>
        </p:nvGraphicFramePr>
        <p:xfrm>
          <a:off x="194554" y="462262"/>
          <a:ext cx="11293813" cy="6196517"/>
        </p:xfrm>
        <a:graphic>
          <a:graphicData uri="http://schemas.openxmlformats.org/drawingml/2006/table">
            <a:tbl>
              <a:tblPr>
                <a:tableStyleId>{5C22544A-7EE6-4342-B048-85BDC9FD1C3A}</a:tableStyleId>
              </a:tblPr>
              <a:tblGrid>
                <a:gridCol w="727287">
                  <a:extLst>
                    <a:ext uri="{9D8B030D-6E8A-4147-A177-3AD203B41FA5}">
                      <a16:colId xmlns:a16="http://schemas.microsoft.com/office/drawing/2014/main" val="3951560415"/>
                    </a:ext>
                  </a:extLst>
                </a:gridCol>
                <a:gridCol w="1728797">
                  <a:extLst>
                    <a:ext uri="{9D8B030D-6E8A-4147-A177-3AD203B41FA5}">
                      <a16:colId xmlns:a16="http://schemas.microsoft.com/office/drawing/2014/main" val="3029958555"/>
                    </a:ext>
                  </a:extLst>
                </a:gridCol>
                <a:gridCol w="751132">
                  <a:extLst>
                    <a:ext uri="{9D8B030D-6E8A-4147-A177-3AD203B41FA5}">
                      <a16:colId xmlns:a16="http://schemas.microsoft.com/office/drawing/2014/main" val="2894133322"/>
                    </a:ext>
                  </a:extLst>
                </a:gridCol>
                <a:gridCol w="724307">
                  <a:extLst>
                    <a:ext uri="{9D8B030D-6E8A-4147-A177-3AD203B41FA5}">
                      <a16:colId xmlns:a16="http://schemas.microsoft.com/office/drawing/2014/main" val="181867914"/>
                    </a:ext>
                  </a:extLst>
                </a:gridCol>
                <a:gridCol w="724307">
                  <a:extLst>
                    <a:ext uri="{9D8B030D-6E8A-4147-A177-3AD203B41FA5}">
                      <a16:colId xmlns:a16="http://schemas.microsoft.com/office/drawing/2014/main" val="4174506623"/>
                    </a:ext>
                  </a:extLst>
                </a:gridCol>
                <a:gridCol w="724307">
                  <a:extLst>
                    <a:ext uri="{9D8B030D-6E8A-4147-A177-3AD203B41FA5}">
                      <a16:colId xmlns:a16="http://schemas.microsoft.com/office/drawing/2014/main" val="2430324919"/>
                    </a:ext>
                  </a:extLst>
                </a:gridCol>
                <a:gridCol w="751132">
                  <a:extLst>
                    <a:ext uri="{9D8B030D-6E8A-4147-A177-3AD203B41FA5}">
                      <a16:colId xmlns:a16="http://schemas.microsoft.com/office/drawing/2014/main" val="864851165"/>
                    </a:ext>
                  </a:extLst>
                </a:gridCol>
                <a:gridCol w="751132">
                  <a:extLst>
                    <a:ext uri="{9D8B030D-6E8A-4147-A177-3AD203B41FA5}">
                      <a16:colId xmlns:a16="http://schemas.microsoft.com/office/drawing/2014/main" val="1800914529"/>
                    </a:ext>
                  </a:extLst>
                </a:gridCol>
                <a:gridCol w="751132">
                  <a:extLst>
                    <a:ext uri="{9D8B030D-6E8A-4147-A177-3AD203B41FA5}">
                      <a16:colId xmlns:a16="http://schemas.microsoft.com/office/drawing/2014/main" val="765313385"/>
                    </a:ext>
                  </a:extLst>
                </a:gridCol>
                <a:gridCol w="751132">
                  <a:extLst>
                    <a:ext uri="{9D8B030D-6E8A-4147-A177-3AD203B41FA5}">
                      <a16:colId xmlns:a16="http://schemas.microsoft.com/office/drawing/2014/main" val="2328998477"/>
                    </a:ext>
                  </a:extLst>
                </a:gridCol>
                <a:gridCol w="727287">
                  <a:extLst>
                    <a:ext uri="{9D8B030D-6E8A-4147-A177-3AD203B41FA5}">
                      <a16:colId xmlns:a16="http://schemas.microsoft.com/office/drawing/2014/main" val="2585020426"/>
                    </a:ext>
                  </a:extLst>
                </a:gridCol>
                <a:gridCol w="727287">
                  <a:extLst>
                    <a:ext uri="{9D8B030D-6E8A-4147-A177-3AD203B41FA5}">
                      <a16:colId xmlns:a16="http://schemas.microsoft.com/office/drawing/2014/main" val="1970259360"/>
                    </a:ext>
                  </a:extLst>
                </a:gridCol>
                <a:gridCol w="727287">
                  <a:extLst>
                    <a:ext uri="{9D8B030D-6E8A-4147-A177-3AD203B41FA5}">
                      <a16:colId xmlns:a16="http://schemas.microsoft.com/office/drawing/2014/main" val="248495990"/>
                    </a:ext>
                  </a:extLst>
                </a:gridCol>
                <a:gridCol w="727287">
                  <a:extLst>
                    <a:ext uri="{9D8B030D-6E8A-4147-A177-3AD203B41FA5}">
                      <a16:colId xmlns:a16="http://schemas.microsoft.com/office/drawing/2014/main" val="3565996058"/>
                    </a:ext>
                  </a:extLst>
                </a:gridCol>
              </a:tblGrid>
              <a:tr h="157057">
                <a:tc rowSpan="2">
                  <a:txBody>
                    <a:bodyPr/>
                    <a:lstStyle/>
                    <a:p>
                      <a:pPr algn="ctr" fontAlgn="ctr"/>
                      <a:r>
                        <a:rPr lang="es-CO" sz="700" u="none" strike="noStrike" dirty="0">
                          <a:effectLst/>
                        </a:rPr>
                        <a:t>COD</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dirty="0">
                          <a:effectLst/>
                        </a:rPr>
                        <a:t>CONCEPTO</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dirty="0">
                          <a:effectLst/>
                        </a:rPr>
                        <a:t>PTTO INICIAL</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gridSpan="3">
                  <a:txBody>
                    <a:bodyPr/>
                    <a:lstStyle/>
                    <a:p>
                      <a:pPr algn="ctr" fontAlgn="ctr"/>
                      <a:r>
                        <a:rPr lang="es-CO" sz="700" u="none" strike="noStrike" dirty="0">
                          <a:effectLst/>
                        </a:rPr>
                        <a:t>MODIFICACIONES</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hMerge="1">
                  <a:txBody>
                    <a:bodyPr/>
                    <a:lstStyle/>
                    <a:p>
                      <a:endParaRPr lang="es-CO"/>
                    </a:p>
                  </a:txBody>
                  <a:tcPr/>
                </a:tc>
                <a:tc hMerge="1">
                  <a:txBody>
                    <a:bodyPr/>
                    <a:lstStyle/>
                    <a:p>
                      <a:endParaRPr lang="es-CO"/>
                    </a:p>
                  </a:txBody>
                  <a:tcPr/>
                </a:tc>
                <a:tc>
                  <a:txBody>
                    <a:bodyPr/>
                    <a:lstStyle/>
                    <a:p>
                      <a:pPr algn="ctr" fontAlgn="ctr"/>
                      <a:r>
                        <a:rPr lang="es-CO" sz="700" u="none" strike="noStrike" dirty="0">
                          <a:effectLst/>
                        </a:rPr>
                        <a:t>PPTO</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a:effectLst/>
                        </a:rPr>
                        <a:t> DISPONIBILIDADES</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a:effectLst/>
                        </a:rPr>
                        <a:t>EJECUTADO</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a:effectLst/>
                        </a:rPr>
                        <a:t>TOTAL GIROS</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a:effectLst/>
                        </a:rPr>
                        <a:t>RESERVAS </a:t>
                      </a:r>
                      <a:br>
                        <a:rPr lang="es-CO" sz="700" u="none" strike="noStrike">
                          <a:effectLst/>
                        </a:rPr>
                      </a:br>
                      <a:r>
                        <a:rPr lang="es-CO" sz="700" u="none" strike="noStrike">
                          <a:effectLst/>
                        </a:rPr>
                        <a:t>CONSTITUIDAS</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dirty="0">
                          <a:effectLst/>
                        </a:rPr>
                        <a:t>% </a:t>
                      </a:r>
                      <a:br>
                        <a:rPr lang="es-CO" sz="700" u="none" strike="noStrike" dirty="0">
                          <a:effectLst/>
                        </a:rPr>
                      </a:br>
                      <a:r>
                        <a:rPr lang="es-CO" sz="700" u="none" strike="noStrike" dirty="0">
                          <a:effectLst/>
                        </a:rPr>
                        <a:t>EJEC.</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dirty="0">
                          <a:effectLst/>
                        </a:rPr>
                        <a:t>% </a:t>
                      </a:r>
                      <a:br>
                        <a:rPr lang="es-CO" sz="700" u="none" strike="noStrike" dirty="0">
                          <a:effectLst/>
                        </a:rPr>
                      </a:br>
                      <a:r>
                        <a:rPr lang="es-CO" sz="700" u="none" strike="noStrike" dirty="0">
                          <a:effectLst/>
                        </a:rPr>
                        <a:t>GIRO</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rowSpan="2">
                  <a:txBody>
                    <a:bodyPr/>
                    <a:lstStyle/>
                    <a:p>
                      <a:pPr algn="ctr" fontAlgn="ctr"/>
                      <a:r>
                        <a:rPr lang="es-CO" sz="700" u="none" strike="noStrike" dirty="0">
                          <a:effectLst/>
                        </a:rPr>
                        <a:t>SALDO X </a:t>
                      </a:r>
                      <a:br>
                        <a:rPr lang="es-CO" sz="700" u="none" strike="noStrike" dirty="0">
                          <a:effectLst/>
                        </a:rPr>
                      </a:br>
                      <a:r>
                        <a:rPr lang="es-CO" sz="700" u="none" strike="noStrike" dirty="0">
                          <a:effectLst/>
                        </a:rPr>
                        <a:t>EJECUTAR</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extLst>
                  <a:ext uri="{0D108BD9-81ED-4DB2-BD59-A6C34878D82A}">
                    <a16:rowId xmlns:a16="http://schemas.microsoft.com/office/drawing/2014/main" val="4145274912"/>
                  </a:ext>
                </a:extLst>
              </a:tr>
              <a:tr h="227732">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700" u="none" strike="noStrike" dirty="0">
                          <a:effectLst/>
                        </a:rPr>
                        <a:t>TRASLADO</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a:txBody>
                    <a:bodyPr/>
                    <a:lstStyle/>
                    <a:p>
                      <a:pPr algn="ctr" fontAlgn="ctr"/>
                      <a:r>
                        <a:rPr lang="es-CO" sz="700" u="none" strike="noStrike" dirty="0">
                          <a:effectLst/>
                        </a:rPr>
                        <a:t>ADICION</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a:txBody>
                    <a:bodyPr/>
                    <a:lstStyle/>
                    <a:p>
                      <a:pPr algn="ctr" fontAlgn="ctr"/>
                      <a:r>
                        <a:rPr lang="es-CO" sz="700" u="none" strike="noStrike" dirty="0">
                          <a:effectLst/>
                        </a:rPr>
                        <a:t>REDUCCION</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a:txBody>
                    <a:bodyPr/>
                    <a:lstStyle/>
                    <a:p>
                      <a:pPr algn="ctr" fontAlgn="ctr"/>
                      <a:r>
                        <a:rPr lang="es-CO" sz="700" u="none" strike="noStrike" dirty="0">
                          <a:effectLst/>
                        </a:rPr>
                        <a:t>DEFINITIVO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2"/>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603274582"/>
                  </a:ext>
                </a:extLst>
              </a:tr>
              <a:tr h="219020">
                <a:tc>
                  <a:txBody>
                    <a:bodyPr/>
                    <a:lstStyle/>
                    <a:p>
                      <a:pPr algn="ctr" fontAlgn="b"/>
                      <a:r>
                        <a:rPr lang="es-CO" sz="600" u="none" strike="noStrike">
                          <a:effectLst/>
                        </a:rPr>
                        <a:t>(1)</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(2)</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(3)</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(4)</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(5)</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(6)</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(7)=(3)+(4)+(5)+(6)</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(8)</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(9)</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(10)</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(11) = (9) - (10)</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(12)</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dirty="0">
                          <a:effectLst/>
                        </a:rPr>
                        <a:t>(13)</a:t>
                      </a:r>
                      <a:endParaRPr lang="es-CO" sz="600" b="1" i="0" u="none" strike="noStrike" dirty="0">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tc>
                  <a:txBody>
                    <a:bodyPr/>
                    <a:lstStyle/>
                    <a:p>
                      <a:pPr algn="ctr" fontAlgn="b"/>
                      <a:r>
                        <a:rPr lang="es-CO" sz="600" u="none" strike="noStrike">
                          <a:effectLst/>
                        </a:rPr>
                        <a:t>(14)</a:t>
                      </a:r>
                      <a:endParaRPr lang="es-CO" sz="600" b="1" i="0" u="none" strike="noStrike">
                        <a:solidFill>
                          <a:srgbClr val="000000"/>
                        </a:solidFill>
                        <a:effectLst/>
                        <a:latin typeface="Arial" panose="020B060402020202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3209068560"/>
                  </a:ext>
                </a:extLst>
              </a:tr>
              <a:tr h="254214">
                <a:tc>
                  <a:txBody>
                    <a:bodyPr/>
                    <a:lstStyle/>
                    <a:p>
                      <a:pPr algn="ctr" fontAlgn="ctr"/>
                      <a:r>
                        <a:rPr lang="es-CO" sz="700" u="none" strike="noStrike">
                          <a:effectLst/>
                        </a:rPr>
                        <a:t> </a:t>
                      </a:r>
                      <a:endParaRPr lang="es-CO" sz="700" b="1" i="0" u="none" strike="noStrike">
                        <a:solidFill>
                          <a:srgbClr val="FFFFFF"/>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l" fontAlgn="ctr"/>
                      <a:r>
                        <a:rPr lang="es-CO" sz="700" u="none" strike="noStrike">
                          <a:effectLst/>
                        </a:rPr>
                        <a:t>SERVICIOS PERSONALES</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25.560.000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25.560.000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3.196.560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47.923.440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25.500.000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25.500.000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21.480.000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4.020.000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53%</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84%</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22.423.440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extLst>
                  <a:ext uri="{0D108BD9-81ED-4DB2-BD59-A6C34878D82A}">
                    <a16:rowId xmlns:a16="http://schemas.microsoft.com/office/drawing/2014/main" val="383272099"/>
                  </a:ext>
                </a:extLst>
              </a:tr>
              <a:tr h="254214">
                <a:tc>
                  <a:txBody>
                    <a:bodyPr/>
                    <a:lstStyle/>
                    <a:p>
                      <a:pPr algn="l" fontAlgn="b"/>
                      <a:r>
                        <a:rPr lang="es-CO" sz="700" u="none" strike="noStrike">
                          <a:effectLst/>
                        </a:rPr>
                        <a:t>311020301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Honorarios  Entidad</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10.800.000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10.800.000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3.196.560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18.403.440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10.800.000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10.800.000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9.720.000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1.080.000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59%</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90%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7.603.440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2834765982"/>
                  </a:ext>
                </a:extLst>
              </a:tr>
              <a:tr h="254214">
                <a:tc>
                  <a:txBody>
                    <a:bodyPr/>
                    <a:lstStyle/>
                    <a:p>
                      <a:pPr algn="l" fontAlgn="b"/>
                      <a:r>
                        <a:rPr lang="es-CO" sz="700" u="none" strike="noStrike">
                          <a:effectLst/>
                        </a:rPr>
                        <a:t>311020401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Sistematización de Boletines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14.760.000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14.760.000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29.520.000 </a:t>
                      </a:r>
                      <a:endParaRPr lang="es-CO" sz="700" b="1"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14.700.000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14.700.000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11.760.000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2.940.000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50%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80%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14.820.000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027439095"/>
                  </a:ext>
                </a:extLst>
              </a:tr>
              <a:tr h="254214">
                <a:tc>
                  <a:txBody>
                    <a:bodyPr/>
                    <a:lstStyle/>
                    <a:p>
                      <a:pPr algn="ctr" fontAlgn="ctr"/>
                      <a:r>
                        <a:rPr lang="es-CO" sz="700" u="none" strike="noStrike">
                          <a:effectLst/>
                        </a:rPr>
                        <a:t> </a:t>
                      </a:r>
                      <a:endParaRPr lang="es-CO" sz="700" b="1" i="0" u="none" strike="noStrike">
                        <a:solidFill>
                          <a:srgbClr val="FFFFFF"/>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l" fontAlgn="ctr"/>
                      <a:r>
                        <a:rPr lang="es-CO" sz="700" u="none" strike="noStrike">
                          <a:effectLst/>
                        </a:rPr>
                        <a:t>GASTOS GENERALES</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93.959.200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32.390.745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126.349.945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100.316.988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100.316.988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97.901.489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      2.415.499 </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a:effectLst/>
                        </a:rPr>
                        <a:t>79%</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98%</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   26.032.957 </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extLst>
                  <a:ext uri="{0D108BD9-81ED-4DB2-BD59-A6C34878D82A}">
                    <a16:rowId xmlns:a16="http://schemas.microsoft.com/office/drawing/2014/main" val="606269406"/>
                  </a:ext>
                </a:extLst>
              </a:tr>
              <a:tr h="254214">
                <a:tc>
                  <a:txBody>
                    <a:bodyPr/>
                    <a:lstStyle/>
                    <a:p>
                      <a:pPr algn="l" fontAlgn="b"/>
                      <a:r>
                        <a:rPr lang="es-CO" sz="700" u="none" strike="noStrike">
                          <a:effectLst/>
                        </a:rPr>
                        <a:t>3120102</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Gastos de computador</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2.900.000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4.550.000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7.450.000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5.778.431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5.778.431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5.778.431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78%</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100%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1.671.569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4223283950"/>
                  </a:ext>
                </a:extLst>
              </a:tr>
              <a:tr h="254214">
                <a:tc>
                  <a:txBody>
                    <a:bodyPr/>
                    <a:lstStyle/>
                    <a:p>
                      <a:pPr algn="l" fontAlgn="b"/>
                      <a:r>
                        <a:rPr lang="es-CO" sz="700" u="none" strike="noStrike">
                          <a:effectLst/>
                        </a:rPr>
                        <a:t>312010401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Material Didáctico</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7.000.000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5.500.000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5.500.000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5.500.000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79%</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1.500.000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947214350"/>
                  </a:ext>
                </a:extLst>
              </a:tr>
              <a:tr h="254214">
                <a:tc>
                  <a:txBody>
                    <a:bodyPr/>
                    <a:lstStyle/>
                    <a:p>
                      <a:pPr algn="l" fontAlgn="b"/>
                      <a:r>
                        <a:rPr lang="es-CO" sz="700" u="none" strike="noStrike">
                          <a:effectLst/>
                        </a:rPr>
                        <a:t>312010403</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Otros Materiales y Suministros</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10.000.000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11.791.955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21.791.955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20.137.457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20.137.457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20.137.457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92%</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1.654.498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322843691"/>
                  </a:ext>
                </a:extLst>
              </a:tr>
              <a:tr h="254214">
                <a:tc>
                  <a:txBody>
                    <a:bodyPr/>
                    <a:lstStyle/>
                    <a:p>
                      <a:pPr algn="l" fontAlgn="b"/>
                      <a:r>
                        <a:rPr lang="es-CO" sz="700" u="none" strike="noStrike">
                          <a:effectLst/>
                        </a:rPr>
                        <a:t>312020401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Derechos de Grado</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8.780.000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8.780.000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3.149.600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3.149.600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3.149.600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36%</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100%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5.630.400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504394425"/>
                  </a:ext>
                </a:extLst>
              </a:tr>
              <a:tr h="254214">
                <a:tc>
                  <a:txBody>
                    <a:bodyPr/>
                    <a:lstStyle/>
                    <a:p>
                      <a:pPr algn="l" fontAlgn="b"/>
                      <a:r>
                        <a:rPr lang="es-CO" sz="700" u="none" strike="noStrike">
                          <a:effectLst/>
                        </a:rPr>
                        <a:t>312020403</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Carné</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3.459.200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3.459.200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3.459.200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2567870409"/>
                  </a:ext>
                </a:extLst>
              </a:tr>
              <a:tr h="254214">
                <a:tc>
                  <a:txBody>
                    <a:bodyPr/>
                    <a:lstStyle/>
                    <a:p>
                      <a:pPr algn="l" fontAlgn="b"/>
                      <a:r>
                        <a:rPr lang="es-CO" sz="700" u="none" strike="noStrike">
                          <a:effectLst/>
                        </a:rPr>
                        <a:t>312020405</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Agenda y Manual de Convivencia</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8.000.000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8.000.000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535.500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535.500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535.500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7%</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7.464.500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646424354"/>
                  </a:ext>
                </a:extLst>
              </a:tr>
              <a:tr h="254214">
                <a:tc>
                  <a:txBody>
                    <a:bodyPr/>
                    <a:lstStyle/>
                    <a:p>
                      <a:pPr algn="l" fontAlgn="b"/>
                      <a:r>
                        <a:rPr lang="es-CO" sz="700" u="none" strike="noStrike">
                          <a:effectLst/>
                        </a:rPr>
                        <a:t>312020406</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Otros Impresos y Publicaciones</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500.000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3596362479"/>
                  </a:ext>
                </a:extLst>
              </a:tr>
              <a:tr h="254214">
                <a:tc>
                  <a:txBody>
                    <a:bodyPr/>
                    <a:lstStyle/>
                    <a:p>
                      <a:pPr algn="l" fontAlgn="b"/>
                      <a:r>
                        <a:rPr lang="es-CO" sz="700" u="none" strike="noStrike">
                          <a:effectLst/>
                        </a:rPr>
                        <a:t>312020501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Mantenimiento  de  la entidad</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41.500.000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14.048.790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55.548.790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55.236.000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55.236.000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53.356.001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1.879.999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99%</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97%</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312.790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361084680"/>
                  </a:ext>
                </a:extLst>
              </a:tr>
              <a:tr h="254214">
                <a:tc>
                  <a:txBody>
                    <a:bodyPr/>
                    <a:lstStyle/>
                    <a:p>
                      <a:pPr algn="l" fontAlgn="b"/>
                      <a:r>
                        <a:rPr lang="es-CO" sz="700" u="none" strike="noStrike">
                          <a:effectLst/>
                        </a:rPr>
                        <a:t>312020502</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Mant.  de  Mobiliario y Equipo</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10.000.000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9.980.000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9.980.000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9.980.000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83%</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2.020.000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3558297226"/>
                  </a:ext>
                </a:extLst>
              </a:tr>
              <a:tr h="254214">
                <a:tc>
                  <a:txBody>
                    <a:bodyPr/>
                    <a:lstStyle/>
                    <a:p>
                      <a:pPr algn="l" fontAlgn="b"/>
                      <a:r>
                        <a:rPr lang="es-CO" sz="700" u="none" strike="noStrike">
                          <a:effectLst/>
                        </a:rPr>
                        <a:t>312030502</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Otras Act. Cient.Deport. y Cult.</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1.820.000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1.820.000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1.820.000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2160340332"/>
                  </a:ext>
                </a:extLst>
              </a:tr>
              <a:tr h="254214">
                <a:tc>
                  <a:txBody>
                    <a:bodyPr/>
                    <a:lstStyle/>
                    <a:p>
                      <a:pPr algn="ctr" fontAlgn="b"/>
                      <a:r>
                        <a:rPr lang="es-CO" sz="700" u="none" strike="noStrike">
                          <a:effectLst/>
                        </a:rPr>
                        <a:t> </a:t>
                      </a:r>
                      <a:endParaRPr lang="es-CO" sz="700" b="1" i="0" u="none" strike="noStrike">
                        <a:solidFill>
                          <a:srgbClr val="FFFFFF"/>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GASTOS DE INVERSION</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26.632.866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4.000.000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30.632.866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29.762.586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29.762.586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29.762.586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ctr"/>
                      <a:r>
                        <a:rPr lang="es-CO" sz="700" u="none" strike="noStrike">
                          <a:effectLst/>
                        </a:rPr>
                        <a:t>97%</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100%</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b"/>
                      <a:r>
                        <a:rPr lang="es-CO" sz="700" u="none" strike="noStrike" dirty="0">
                          <a:effectLst/>
                        </a:rPr>
                        <a:t>         870.280 </a:t>
                      </a:r>
                      <a:endParaRPr lang="es-CO" sz="700" b="1"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990547818"/>
                  </a:ext>
                </a:extLst>
              </a:tr>
              <a:tr h="254214">
                <a:tc>
                  <a:txBody>
                    <a:bodyPr/>
                    <a:lstStyle/>
                    <a:p>
                      <a:pPr algn="l" fontAlgn="b"/>
                      <a:r>
                        <a:rPr lang="es-CO" sz="700" u="none" strike="noStrike">
                          <a:effectLst/>
                        </a:rPr>
                        <a:t>33103</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3. Medio Ambiente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2.800.000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2.800.000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100%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2861146142"/>
                  </a:ext>
                </a:extLst>
              </a:tr>
              <a:tr h="254214">
                <a:tc>
                  <a:txBody>
                    <a:bodyPr/>
                    <a:lstStyle/>
                    <a:p>
                      <a:pPr algn="l" fontAlgn="b"/>
                      <a:r>
                        <a:rPr lang="es-CO" sz="700" u="none" strike="noStrike">
                          <a:effectLst/>
                        </a:rPr>
                        <a:t>33104</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4. Aprovech  del Tiempo Libre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1.200.000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100%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807497700"/>
                  </a:ext>
                </a:extLst>
              </a:tr>
              <a:tr h="254214">
                <a:tc>
                  <a:txBody>
                    <a:bodyPr/>
                    <a:lstStyle/>
                    <a:p>
                      <a:pPr algn="l" fontAlgn="b"/>
                      <a:r>
                        <a:rPr lang="es-CO" sz="700" u="none" strike="noStrike">
                          <a:effectLst/>
                        </a:rPr>
                        <a:t>33105</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5. Educación Sexual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7.232.866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7.232.866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7.232.866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7.232.866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7.232.866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100%</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2369709797"/>
                  </a:ext>
                </a:extLst>
              </a:tr>
              <a:tr h="254214">
                <a:tc>
                  <a:txBody>
                    <a:bodyPr/>
                    <a:lstStyle/>
                    <a:p>
                      <a:pPr algn="l" fontAlgn="b"/>
                      <a:r>
                        <a:rPr lang="es-CO" sz="700" u="none" strike="noStrike">
                          <a:effectLst/>
                        </a:rPr>
                        <a:t>33107</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7. Formacion de Valores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1.500.000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1.500.000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1.160.000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1.160.000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1.160.000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77%</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340.000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548171450"/>
                  </a:ext>
                </a:extLst>
              </a:tr>
              <a:tr h="254214">
                <a:tc>
                  <a:txBody>
                    <a:bodyPr/>
                    <a:lstStyle/>
                    <a:p>
                      <a:pPr algn="l" fontAlgn="b"/>
                      <a:r>
                        <a:rPr lang="es-CO" sz="700" u="none" strike="noStrike">
                          <a:effectLst/>
                        </a:rPr>
                        <a:t>33109</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9. Fomento de la Cultura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4.100.000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4.100.000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4.019.720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4.019.720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4.019.720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98%</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80.280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73962573"/>
                  </a:ext>
                </a:extLst>
              </a:tr>
              <a:tr h="254214">
                <a:tc>
                  <a:txBody>
                    <a:bodyPr/>
                    <a:lstStyle/>
                    <a:p>
                      <a:pPr algn="l" fontAlgn="b"/>
                      <a:r>
                        <a:rPr lang="es-CO" sz="700" u="none" strike="noStrike">
                          <a:effectLst/>
                        </a:rPr>
                        <a:t>33111</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No. 11. Otros Proyectos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9.800.000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4.000.000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13.800.000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13.350.000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13.350.000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13.350.000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                       - </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97%</a:t>
                      </a:r>
                      <a:endParaRPr lang="es-CO" sz="700" b="0"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dirty="0">
                          <a:effectLst/>
                        </a:rPr>
                        <a:t>100%</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dirty="0">
                          <a:effectLst/>
                        </a:rPr>
                        <a:t>         450.000 </a:t>
                      </a:r>
                      <a:endParaRPr lang="es-CO" sz="700" b="0"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1165073796"/>
                  </a:ext>
                </a:extLst>
              </a:tr>
              <a:tr h="254214">
                <a:tc>
                  <a:txBody>
                    <a:bodyPr/>
                    <a:lstStyle/>
                    <a:p>
                      <a:pPr algn="ctr" fontAlgn="b"/>
                      <a:r>
                        <a:rPr lang="es-CO" sz="700" u="none" strike="noStrike">
                          <a:effectLst/>
                        </a:rPr>
                        <a:t> </a:t>
                      </a:r>
                      <a:endParaRPr lang="es-CO" sz="700" b="1" i="0" u="none" strike="noStrike">
                        <a:solidFill>
                          <a:srgbClr val="FFFFFF"/>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l" fontAlgn="b"/>
                      <a:r>
                        <a:rPr lang="es-CO" sz="700" u="none" strike="noStrike">
                          <a:effectLst/>
                        </a:rPr>
                        <a:t>TOTALES</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146.152.066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61.950.745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3.196.560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204.906.251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155.579.574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155.579.574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149.144.075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b"/>
                      <a:r>
                        <a:rPr lang="es-CO" sz="700" u="none" strike="noStrike">
                          <a:effectLst/>
                        </a:rPr>
                        <a:t>      6.435.499 </a:t>
                      </a:r>
                      <a:endParaRPr lang="es-CO" sz="700" b="1" i="0" u="none" strike="noStrike">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tc>
                  <a:txBody>
                    <a:bodyPr/>
                    <a:lstStyle/>
                    <a:p>
                      <a:pPr algn="r" fontAlgn="ctr"/>
                      <a:r>
                        <a:rPr lang="es-CO" sz="700" u="none" strike="noStrike">
                          <a:effectLst/>
                        </a:rPr>
                        <a:t>76%</a:t>
                      </a:r>
                      <a:endParaRPr lang="es-CO" sz="700" b="1" i="0" u="none" strike="noStrike">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ctr"/>
                      <a:r>
                        <a:rPr lang="es-CO" sz="700" u="none" strike="noStrike" dirty="0">
                          <a:effectLst/>
                        </a:rPr>
                        <a:t>96%</a:t>
                      </a:r>
                      <a:endParaRPr lang="es-CO" sz="700" b="1" i="0" u="none" strike="noStrike" dirty="0">
                        <a:solidFill>
                          <a:srgbClr val="000000"/>
                        </a:solidFill>
                        <a:effectLst/>
                        <a:latin typeface="Calibri" panose="020F0502020204030204" pitchFamily="34" charset="0"/>
                      </a:endParaRPr>
                    </a:p>
                  </a:txBody>
                  <a:tcPr marL="6801" marR="6801" marT="6801" marB="0" anchor="ctr">
                    <a:solidFill>
                      <a:schemeClr val="accent3">
                        <a:lumMod val="40000"/>
                        <a:lumOff val="60000"/>
                      </a:schemeClr>
                    </a:solidFill>
                  </a:tcPr>
                </a:tc>
                <a:tc>
                  <a:txBody>
                    <a:bodyPr/>
                    <a:lstStyle/>
                    <a:p>
                      <a:pPr algn="r" fontAlgn="b"/>
                      <a:r>
                        <a:rPr lang="es-CO" sz="700" u="none" strike="noStrike" dirty="0">
                          <a:effectLst/>
                        </a:rPr>
                        <a:t>   49.326.677 </a:t>
                      </a:r>
                      <a:endParaRPr lang="es-CO" sz="700" b="1" i="0" u="none" strike="noStrike" dirty="0">
                        <a:solidFill>
                          <a:srgbClr val="000000"/>
                        </a:solidFill>
                        <a:effectLst/>
                        <a:latin typeface="Calibri" panose="020F0502020204030204" pitchFamily="34" charset="0"/>
                      </a:endParaRPr>
                    </a:p>
                  </a:txBody>
                  <a:tcPr marL="6801" marR="6801" marT="6801" marB="0" anchor="b">
                    <a:solidFill>
                      <a:schemeClr val="accent3">
                        <a:lumMod val="40000"/>
                        <a:lumOff val="60000"/>
                      </a:schemeClr>
                    </a:solidFill>
                  </a:tcPr>
                </a:tc>
                <a:extLst>
                  <a:ext uri="{0D108BD9-81ED-4DB2-BD59-A6C34878D82A}">
                    <a16:rowId xmlns:a16="http://schemas.microsoft.com/office/drawing/2014/main" val="3651499152"/>
                  </a:ext>
                </a:extLst>
              </a:tr>
            </a:tbl>
          </a:graphicData>
        </a:graphic>
      </p:graphicFrame>
    </p:spTree>
    <p:extLst>
      <p:ext uri="{BB962C8B-B14F-4D97-AF65-F5344CB8AC3E}">
        <p14:creationId xmlns:p14="http://schemas.microsoft.com/office/powerpoint/2010/main" val="173140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6216560B-ECA9-4A41-B895-349AC07E4EC1}"/>
              </a:ext>
            </a:extLst>
          </p:cNvPr>
          <p:cNvGraphicFramePr>
            <a:graphicFrameLocks/>
          </p:cNvGraphicFramePr>
          <p:nvPr>
            <p:extLst>
              <p:ext uri="{D42A27DB-BD31-4B8C-83A1-F6EECF244321}">
                <p14:modId xmlns:p14="http://schemas.microsoft.com/office/powerpoint/2010/main" val="1367155146"/>
              </p:ext>
            </p:extLst>
          </p:nvPr>
        </p:nvGraphicFramePr>
        <p:xfrm>
          <a:off x="238124" y="-2368062"/>
          <a:ext cx="11953875" cy="11043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100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7ABB4ED-5D28-4619-BDD7-79F7794A7552}"/>
              </a:ext>
            </a:extLst>
          </p:cNvPr>
          <p:cNvSpPr>
            <a:spLocks noGrp="1"/>
          </p:cNvSpPr>
          <p:nvPr>
            <p:ph idx="1"/>
          </p:nvPr>
        </p:nvSpPr>
        <p:spPr>
          <a:xfrm>
            <a:off x="115331" y="1093437"/>
            <a:ext cx="10445254" cy="3450613"/>
          </a:xfrm>
        </p:spPr>
        <p:txBody>
          <a:bodyPr/>
          <a:lstStyle/>
          <a:p>
            <a:pPr>
              <a:spcAft>
                <a:spcPts val="800"/>
              </a:spcAft>
            </a:pPr>
            <a:r>
              <a:rPr lang="es-CO" sz="2400" dirty="0">
                <a:latin typeface="Bodoni MT" panose="02070603080606020203" pitchFamily="18" charset="0"/>
                <a:cs typeface="Times New Roman" panose="02020603050405020304" pitchFamily="18" charset="0"/>
              </a:rPr>
              <a:t>Para la ejecución de los gastos la Institución debe realizar procesos contractuales los cuales se efectúan a través de la plataforma SECOP I y SECOP II (Sistema Electrónico de Contratación Pública), plataforma mediante la cual se garantizan los principios fundamentales de la Contratación como son la selección objetiva, igualdad, moralidad, imparcialidad y publicidad, entre otros.</a:t>
            </a:r>
          </a:p>
          <a:p>
            <a:pPr>
              <a:spcAft>
                <a:spcPts val="800"/>
              </a:spcAft>
            </a:pPr>
            <a:r>
              <a:rPr lang="es-CO" sz="2400" dirty="0">
                <a:latin typeface="Bodoni MT" panose="02070603080606020203" pitchFamily="18" charset="0"/>
                <a:cs typeface="Times New Roman" panose="02020603050405020304" pitchFamily="18" charset="0"/>
              </a:rPr>
              <a:t>Durante la vigencia 2023 se celebraron los siguientes contratos:</a:t>
            </a:r>
          </a:p>
          <a:p>
            <a:endParaRPr lang="es-CO" dirty="0"/>
          </a:p>
        </p:txBody>
      </p:sp>
      <p:graphicFrame>
        <p:nvGraphicFramePr>
          <p:cNvPr id="4" name="Tabla 3">
            <a:extLst>
              <a:ext uri="{FF2B5EF4-FFF2-40B4-BE49-F238E27FC236}">
                <a16:creationId xmlns:a16="http://schemas.microsoft.com/office/drawing/2014/main" id="{73D13516-87E0-4C75-B25D-026C714A6DA3}"/>
              </a:ext>
            </a:extLst>
          </p:cNvPr>
          <p:cNvGraphicFramePr>
            <a:graphicFrameLocks noGrp="1"/>
          </p:cNvGraphicFramePr>
          <p:nvPr>
            <p:extLst>
              <p:ext uri="{D42A27DB-BD31-4B8C-83A1-F6EECF244321}">
                <p14:modId xmlns:p14="http://schemas.microsoft.com/office/powerpoint/2010/main" val="539436650"/>
              </p:ext>
            </p:extLst>
          </p:nvPr>
        </p:nvGraphicFramePr>
        <p:xfrm>
          <a:off x="1482811" y="4177553"/>
          <a:ext cx="7842422" cy="1624963"/>
        </p:xfrm>
        <a:graphic>
          <a:graphicData uri="http://schemas.openxmlformats.org/drawingml/2006/table">
            <a:tbl>
              <a:tblPr firstRow="1" firstCol="1" bandRow="1">
                <a:tableStyleId>{93296810-A885-4BE3-A3E7-6D5BEEA58F35}</a:tableStyleId>
              </a:tblPr>
              <a:tblGrid>
                <a:gridCol w="3770982">
                  <a:extLst>
                    <a:ext uri="{9D8B030D-6E8A-4147-A177-3AD203B41FA5}">
                      <a16:colId xmlns:a16="http://schemas.microsoft.com/office/drawing/2014/main" val="3020012394"/>
                    </a:ext>
                  </a:extLst>
                </a:gridCol>
                <a:gridCol w="1688903">
                  <a:extLst>
                    <a:ext uri="{9D8B030D-6E8A-4147-A177-3AD203B41FA5}">
                      <a16:colId xmlns:a16="http://schemas.microsoft.com/office/drawing/2014/main" val="4197464688"/>
                    </a:ext>
                  </a:extLst>
                </a:gridCol>
                <a:gridCol w="2382537">
                  <a:extLst>
                    <a:ext uri="{9D8B030D-6E8A-4147-A177-3AD203B41FA5}">
                      <a16:colId xmlns:a16="http://schemas.microsoft.com/office/drawing/2014/main" val="3728180515"/>
                    </a:ext>
                  </a:extLst>
                </a:gridCol>
              </a:tblGrid>
              <a:tr h="272891">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REGIMEN</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a:solidFill>
                            <a:schemeClr val="tx1"/>
                          </a:solidFill>
                          <a:effectLst/>
                          <a:latin typeface="Arial Black" panose="020B0A04020102020204" pitchFamily="34" charset="0"/>
                        </a:rPr>
                        <a:t>CANTIDAD</a:t>
                      </a:r>
                      <a:endParaRPr lang="es-CO" sz="140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VALOR</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05416572"/>
                  </a:ext>
                </a:extLst>
              </a:tr>
              <a:tr h="260508">
                <a:tc>
                  <a:txBody>
                    <a:bodyPr/>
                    <a:lstStyle/>
                    <a:p>
                      <a:pPr>
                        <a:lnSpc>
                          <a:spcPct val="107000"/>
                        </a:lnSpc>
                        <a:spcAft>
                          <a:spcPts val="800"/>
                        </a:spcAft>
                      </a:pPr>
                      <a:r>
                        <a:rPr lang="es-CO" sz="1400" dirty="0">
                          <a:solidFill>
                            <a:schemeClr val="tx1"/>
                          </a:solidFill>
                          <a:effectLst/>
                          <a:latin typeface="Arial Black" panose="020B0A04020102020204" pitchFamily="34" charset="0"/>
                        </a:rPr>
                        <a:t>Mínima Cuantía</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0</a:t>
                      </a: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0</a:t>
                      </a:r>
                    </a:p>
                  </a:txBody>
                  <a:tcPr marL="44450" marR="44450" marT="0" marB="0" anchor="b"/>
                </a:tc>
                <a:extLst>
                  <a:ext uri="{0D108BD9-81ED-4DB2-BD59-A6C34878D82A}">
                    <a16:rowId xmlns:a16="http://schemas.microsoft.com/office/drawing/2014/main" val="1165711727"/>
                  </a:ext>
                </a:extLst>
              </a:tr>
              <a:tr h="272891">
                <a:tc>
                  <a:txBody>
                    <a:bodyPr/>
                    <a:lstStyle/>
                    <a:p>
                      <a:pPr>
                        <a:lnSpc>
                          <a:spcPct val="107000"/>
                        </a:lnSpc>
                        <a:spcAft>
                          <a:spcPts val="800"/>
                        </a:spcAft>
                      </a:pPr>
                      <a:r>
                        <a:rPr lang="es-CO" sz="1400" dirty="0">
                          <a:solidFill>
                            <a:schemeClr val="tx1"/>
                          </a:solidFill>
                          <a:effectLst/>
                          <a:latin typeface="Arial Black" panose="020B0A04020102020204" pitchFamily="34" charset="0"/>
                        </a:rPr>
                        <a:t>Contratación Directa</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3</a:t>
                      </a: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    11,850,000</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19665797"/>
                  </a:ext>
                </a:extLst>
              </a:tr>
              <a:tr h="272891">
                <a:tc>
                  <a:txBody>
                    <a:bodyPr/>
                    <a:lstStyle/>
                    <a:p>
                      <a:pPr>
                        <a:lnSpc>
                          <a:spcPct val="107000"/>
                        </a:lnSpc>
                        <a:spcAft>
                          <a:spcPts val="800"/>
                        </a:spcAft>
                      </a:pPr>
                      <a:r>
                        <a:rPr lang="es-CO" sz="1400" dirty="0">
                          <a:solidFill>
                            <a:schemeClr val="tx1"/>
                          </a:solidFill>
                          <a:effectLst/>
                          <a:latin typeface="Arial Black" panose="020B0A04020102020204" pitchFamily="34" charset="0"/>
                        </a:rPr>
                        <a:t>Régimen Especial</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23</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  143,729,574</a:t>
                      </a:r>
                    </a:p>
                  </a:txBody>
                  <a:tcPr marL="44450" marR="44450" marT="0" marB="0" anchor="b"/>
                </a:tc>
                <a:extLst>
                  <a:ext uri="{0D108BD9-81ED-4DB2-BD59-A6C34878D82A}">
                    <a16:rowId xmlns:a16="http://schemas.microsoft.com/office/drawing/2014/main" val="499724751"/>
                  </a:ext>
                </a:extLst>
              </a:tr>
              <a:tr h="272891">
                <a:tc>
                  <a:txBody>
                    <a:bodyPr/>
                    <a:lstStyle/>
                    <a:p>
                      <a:pPr>
                        <a:lnSpc>
                          <a:spcPct val="107000"/>
                        </a:lnSpc>
                        <a:spcAft>
                          <a:spcPts val="800"/>
                        </a:spcAft>
                      </a:pPr>
                      <a:r>
                        <a:rPr lang="es-CO" sz="1400" dirty="0">
                          <a:solidFill>
                            <a:schemeClr val="tx1"/>
                          </a:solidFill>
                          <a:effectLst/>
                          <a:latin typeface="Arial Black" panose="020B0A04020102020204" pitchFamily="34" charset="0"/>
                        </a:rPr>
                        <a:t>TVE (Tienda Virtual del Estado)</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0</a:t>
                      </a: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rPr>
                        <a:t>  0       </a:t>
                      </a:r>
                    </a:p>
                  </a:txBody>
                  <a:tcPr marL="44450" marR="44450" marT="0" marB="0" anchor="b"/>
                </a:tc>
                <a:extLst>
                  <a:ext uri="{0D108BD9-81ED-4DB2-BD59-A6C34878D82A}">
                    <a16:rowId xmlns:a16="http://schemas.microsoft.com/office/drawing/2014/main" val="2053514130"/>
                  </a:ext>
                </a:extLst>
              </a:tr>
              <a:tr h="272891">
                <a:tc>
                  <a:txBody>
                    <a:bodyPr/>
                    <a:lstStyle/>
                    <a:p>
                      <a:pPr>
                        <a:lnSpc>
                          <a:spcPct val="107000"/>
                        </a:lnSpc>
                        <a:spcAft>
                          <a:spcPts val="800"/>
                        </a:spcAft>
                      </a:pPr>
                      <a:r>
                        <a:rPr lang="es-CO" sz="1400" dirty="0">
                          <a:solidFill>
                            <a:schemeClr val="tx1"/>
                          </a:solidFill>
                          <a:effectLst/>
                          <a:latin typeface="Arial Black" panose="020B0A04020102020204" pitchFamily="34" charset="0"/>
                        </a:rPr>
                        <a:t>TOTAL</a:t>
                      </a: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endPar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   155,579,574</a:t>
                      </a:r>
                    </a:p>
                  </a:txBody>
                  <a:tcPr marL="44450" marR="44450" marT="0" marB="0" anchor="b"/>
                </a:tc>
                <a:extLst>
                  <a:ext uri="{0D108BD9-81ED-4DB2-BD59-A6C34878D82A}">
                    <a16:rowId xmlns:a16="http://schemas.microsoft.com/office/drawing/2014/main" val="3545220396"/>
                  </a:ext>
                </a:extLst>
              </a:tr>
            </a:tbl>
          </a:graphicData>
        </a:graphic>
      </p:graphicFrame>
    </p:spTree>
    <p:extLst>
      <p:ext uri="{BB962C8B-B14F-4D97-AF65-F5344CB8AC3E}">
        <p14:creationId xmlns:p14="http://schemas.microsoft.com/office/powerpoint/2010/main" val="285409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51AE461A-291C-4FE5-80C0-6B8444627988}"/>
              </a:ext>
            </a:extLst>
          </p:cNvPr>
          <p:cNvGraphicFramePr>
            <a:graphicFrameLocks noGrp="1"/>
          </p:cNvGraphicFramePr>
          <p:nvPr>
            <p:ph idx="1"/>
            <p:extLst>
              <p:ext uri="{D42A27DB-BD31-4B8C-83A1-F6EECF244321}">
                <p14:modId xmlns:p14="http://schemas.microsoft.com/office/powerpoint/2010/main" val="1200206288"/>
              </p:ext>
            </p:extLst>
          </p:nvPr>
        </p:nvGraphicFramePr>
        <p:xfrm>
          <a:off x="1" y="1488332"/>
          <a:ext cx="9943071" cy="4668845"/>
        </p:xfrm>
        <a:graphic>
          <a:graphicData uri="http://schemas.openxmlformats.org/drawingml/2006/table">
            <a:tbl>
              <a:tblPr firstRow="1" bandRow="1">
                <a:tableStyleId>{93296810-A885-4BE3-A3E7-6D5BEEA58F35}</a:tableStyleId>
              </a:tblPr>
              <a:tblGrid>
                <a:gridCol w="1124586">
                  <a:extLst>
                    <a:ext uri="{9D8B030D-6E8A-4147-A177-3AD203B41FA5}">
                      <a16:colId xmlns:a16="http://schemas.microsoft.com/office/drawing/2014/main" val="433578354"/>
                    </a:ext>
                  </a:extLst>
                </a:gridCol>
                <a:gridCol w="980758">
                  <a:extLst>
                    <a:ext uri="{9D8B030D-6E8A-4147-A177-3AD203B41FA5}">
                      <a16:colId xmlns:a16="http://schemas.microsoft.com/office/drawing/2014/main" val="1831203770"/>
                    </a:ext>
                  </a:extLst>
                </a:gridCol>
                <a:gridCol w="3371509">
                  <a:extLst>
                    <a:ext uri="{9D8B030D-6E8A-4147-A177-3AD203B41FA5}">
                      <a16:colId xmlns:a16="http://schemas.microsoft.com/office/drawing/2014/main" val="270322665"/>
                    </a:ext>
                  </a:extLst>
                </a:gridCol>
                <a:gridCol w="2598242">
                  <a:extLst>
                    <a:ext uri="{9D8B030D-6E8A-4147-A177-3AD203B41FA5}">
                      <a16:colId xmlns:a16="http://schemas.microsoft.com/office/drawing/2014/main" val="462465163"/>
                    </a:ext>
                  </a:extLst>
                </a:gridCol>
                <a:gridCol w="1017142">
                  <a:extLst>
                    <a:ext uri="{9D8B030D-6E8A-4147-A177-3AD203B41FA5}">
                      <a16:colId xmlns:a16="http://schemas.microsoft.com/office/drawing/2014/main" val="3514685381"/>
                    </a:ext>
                  </a:extLst>
                </a:gridCol>
                <a:gridCol w="850834">
                  <a:extLst>
                    <a:ext uri="{9D8B030D-6E8A-4147-A177-3AD203B41FA5}">
                      <a16:colId xmlns:a16="http://schemas.microsoft.com/office/drawing/2014/main" val="2629508602"/>
                    </a:ext>
                  </a:extLst>
                </a:gridCol>
              </a:tblGrid>
              <a:tr h="502424">
                <a:tc>
                  <a:txBody>
                    <a:bodyPr/>
                    <a:lstStyle/>
                    <a:p>
                      <a:pPr algn="ctr" fontAlgn="b"/>
                      <a:r>
                        <a:rPr lang="es-CO" sz="1600" b="0" u="none" strike="noStrike" dirty="0">
                          <a:solidFill>
                            <a:srgbClr val="000000"/>
                          </a:solidFill>
                          <a:effectLst/>
                        </a:rPr>
                        <a:t>Fecha</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Ctto No.</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Objeto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Beneficiario</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a:solidFill>
                            <a:srgbClr val="000000"/>
                          </a:solidFill>
                          <a:effectLst/>
                        </a:rPr>
                        <a:t>Inicial</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1600" b="0" u="none" strike="noStrike" dirty="0">
                          <a:solidFill>
                            <a:srgbClr val="000000"/>
                          </a:solidFill>
                          <a:effectLst/>
                        </a:rPr>
                        <a:t>Anulaciones</a:t>
                      </a:r>
                      <a:endParaRPr lang="es-CO"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395332"/>
                  </a:ext>
                </a:extLst>
              </a:tr>
              <a:tr h="425841">
                <a:tc>
                  <a:txBody>
                    <a:bodyPr/>
                    <a:lstStyle/>
                    <a:p>
                      <a:pPr algn="ctr" fontAlgn="ctr"/>
                      <a:r>
                        <a:rPr lang="es-CO" sz="1200" b="1" i="0" u="none" strike="noStrike">
                          <a:solidFill>
                            <a:srgbClr val="000000"/>
                          </a:solidFill>
                          <a:effectLst/>
                          <a:latin typeface="Calibri" panose="020F0502020204030204" pitchFamily="34" charset="0"/>
                        </a:rPr>
                        <a:t>28/02/2023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1</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Asesoria Contable año 2023</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Carlos  Adrian Chavarro  Maldonado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$ 10.800.000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11173164"/>
                  </a:ext>
                </a:extLst>
              </a:tr>
              <a:tr h="842383">
                <a:tc>
                  <a:txBody>
                    <a:bodyPr/>
                    <a:lstStyle/>
                    <a:p>
                      <a:pPr algn="ctr" fontAlgn="ctr"/>
                      <a:r>
                        <a:rPr lang="es-CO" sz="1200" b="1" i="0" u="none" strike="noStrike">
                          <a:solidFill>
                            <a:srgbClr val="000000"/>
                          </a:solidFill>
                          <a:effectLst/>
                          <a:latin typeface="Calibri" panose="020F0502020204030204" pitchFamily="34" charset="0"/>
                        </a:rPr>
                        <a:t>3/03/2023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2</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Actualizacion Software Financiero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Jhon Alexander Cajamarca Morato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750.000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57023477"/>
                  </a:ext>
                </a:extLst>
              </a:tr>
              <a:tr h="556276">
                <a:tc>
                  <a:txBody>
                    <a:bodyPr/>
                    <a:lstStyle/>
                    <a:p>
                      <a:pPr algn="ctr" fontAlgn="ctr"/>
                      <a:r>
                        <a:rPr lang="es-CO" sz="1200" b="1" i="0" u="none" strike="noStrike">
                          <a:solidFill>
                            <a:srgbClr val="000000"/>
                          </a:solidFill>
                          <a:effectLst/>
                          <a:latin typeface="Calibri" panose="020F0502020204030204" pitchFamily="34" charset="0"/>
                        </a:rPr>
                        <a:t>6/03/2023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3</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Actividades de fumigacion, lavado de tanques y otros</a:t>
                      </a:r>
                      <a:br>
                        <a:rPr lang="es-CO" sz="1200" b="1" i="0" u="none" strike="noStrike">
                          <a:solidFill>
                            <a:srgbClr val="000000"/>
                          </a:solidFill>
                          <a:effectLst/>
                          <a:latin typeface="Calibri" panose="020F0502020204030204" pitchFamily="34" charset="0"/>
                        </a:rPr>
                      </a:br>
                      <a:endParaRPr lang="es-CO" sz="12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Colsam Ingenieria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2.550.000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24828477"/>
                  </a:ext>
                </a:extLst>
              </a:tr>
              <a:tr h="425841">
                <a:tc>
                  <a:txBody>
                    <a:bodyPr/>
                    <a:lstStyle/>
                    <a:p>
                      <a:pPr algn="ctr" fontAlgn="ctr"/>
                      <a:r>
                        <a:rPr lang="es-CO" sz="1200" b="1" i="0" u="none" strike="noStrike">
                          <a:solidFill>
                            <a:srgbClr val="000000"/>
                          </a:solidFill>
                          <a:effectLst/>
                          <a:latin typeface="Calibri" panose="020F0502020204030204" pitchFamily="34" charset="0"/>
                        </a:rPr>
                        <a:t>8/03/2023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4</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Compra de Software almacen</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Jhon Alexander Cajamarca Morato</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2.000.000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53130695"/>
                  </a:ext>
                </a:extLst>
              </a:tr>
              <a:tr h="425841">
                <a:tc>
                  <a:txBody>
                    <a:bodyPr/>
                    <a:lstStyle/>
                    <a:p>
                      <a:pPr algn="ctr" fontAlgn="ctr"/>
                      <a:r>
                        <a:rPr lang="es-CO" sz="1200" b="1" i="0" u="none" strike="noStrike">
                          <a:solidFill>
                            <a:srgbClr val="000000"/>
                          </a:solidFill>
                          <a:effectLst/>
                          <a:latin typeface="Calibri" panose="020F0502020204030204" pitchFamily="34" charset="0"/>
                        </a:rPr>
                        <a:t>16/03/2023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5</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Mantenimiento de la planta física</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Nelfer  Enrique Mercado Martinez</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$ 10.000.000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3528276"/>
                  </a:ext>
                </a:extLst>
              </a:tr>
              <a:tr h="348424">
                <a:tc>
                  <a:txBody>
                    <a:bodyPr/>
                    <a:lstStyle/>
                    <a:p>
                      <a:pPr algn="ctr" fontAlgn="ctr"/>
                      <a:r>
                        <a:rPr lang="es-CO" sz="1200" b="1" i="0" u="none" strike="noStrike">
                          <a:solidFill>
                            <a:srgbClr val="000000"/>
                          </a:solidFill>
                          <a:effectLst/>
                          <a:latin typeface="Calibri" panose="020F0502020204030204" pitchFamily="34" charset="0"/>
                        </a:rPr>
                        <a:t>24/03/2023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6</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suministro el de artículos para el uso pedagógico, académico y de apoyo a la labor educativa.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Bms Inversiones Sas</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$ 10.699.288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2652542"/>
                  </a:ext>
                </a:extLst>
              </a:tr>
              <a:tr h="687224">
                <a:tc>
                  <a:txBody>
                    <a:bodyPr/>
                    <a:lstStyle/>
                    <a:p>
                      <a:pPr algn="ctr" fontAlgn="ctr"/>
                      <a:r>
                        <a:rPr lang="es-CO" sz="1200" b="1" i="0" u="none" strike="noStrike">
                          <a:solidFill>
                            <a:srgbClr val="000000"/>
                          </a:solidFill>
                          <a:effectLst/>
                          <a:latin typeface="Calibri" panose="020F0502020204030204" pitchFamily="34" charset="0"/>
                        </a:rPr>
                        <a:t>30/03/2023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7</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servicio de sistematización Boletines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Alejo  Antonio Buitrago  Camargo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 $ 14.700.000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98093744"/>
                  </a:ext>
                </a:extLst>
              </a:tr>
              <a:tr h="425841">
                <a:tc>
                  <a:txBody>
                    <a:bodyPr/>
                    <a:lstStyle/>
                    <a:p>
                      <a:pPr algn="ctr" fontAlgn="ctr"/>
                      <a:r>
                        <a:rPr lang="es-CO" sz="1200" b="1" i="0" u="none" strike="noStrike">
                          <a:solidFill>
                            <a:srgbClr val="000000"/>
                          </a:solidFill>
                          <a:effectLst/>
                          <a:latin typeface="Calibri" panose="020F0502020204030204" pitchFamily="34" charset="0"/>
                        </a:rPr>
                        <a:t>17/04/2023</a:t>
                      </a:r>
                    </a:p>
                  </a:txBody>
                  <a:tcPr marL="9525" marR="9525" marT="9525" marB="0" anchor="ctr"/>
                </a:tc>
                <a:tc>
                  <a:txBody>
                    <a:bodyPr/>
                    <a:lstStyle/>
                    <a:p>
                      <a:pPr algn="ctr" fontAlgn="ctr"/>
                      <a:r>
                        <a:rPr lang="es-CO" sz="1200" b="1" i="0" u="none" strike="noStrike">
                          <a:solidFill>
                            <a:srgbClr val="000000"/>
                          </a:solidFill>
                          <a:effectLst/>
                          <a:latin typeface="Calibri" panose="020F0502020204030204" pitchFamily="34" charset="0"/>
                        </a:rPr>
                        <a:t>8</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mantenimiento preventivo y predictivo del sistema hidroneumático </a:t>
                      </a:r>
                    </a:p>
                  </a:txBody>
                  <a:tcPr marL="9525" marR="9525" marT="9525" marB="0" anchor="ctr"/>
                </a:tc>
                <a:tc>
                  <a:txBody>
                    <a:bodyPr/>
                    <a:lstStyle/>
                    <a:p>
                      <a:pPr algn="l" fontAlgn="ctr"/>
                      <a:r>
                        <a:rPr lang="es-CO" sz="1200" b="1" i="0" u="none" strike="noStrike">
                          <a:solidFill>
                            <a:srgbClr val="000000"/>
                          </a:solidFill>
                          <a:effectLst/>
                          <a:latin typeface="Calibri" panose="020F0502020204030204" pitchFamily="34" charset="0"/>
                        </a:rPr>
                        <a:t>Gerardo Antonio Cortes Vega</a:t>
                      </a:r>
                    </a:p>
                  </a:txBody>
                  <a:tcPr marL="9525" marR="9525" marT="9525" marB="0" anchor="ctr"/>
                </a:tc>
                <a:tc>
                  <a:txBody>
                    <a:bodyPr/>
                    <a:lstStyle/>
                    <a:p>
                      <a:pPr algn="l" fontAlgn="ctr"/>
                      <a:r>
                        <a:rPr lang="es-CO" sz="1200" b="1" i="0" u="none" strike="noStrike" dirty="0">
                          <a:solidFill>
                            <a:srgbClr val="000000"/>
                          </a:solidFill>
                          <a:effectLst/>
                          <a:latin typeface="Calibri" panose="020F0502020204030204" pitchFamily="34" charset="0"/>
                        </a:rPr>
                        <a:t> $ 13.500.000 </a:t>
                      </a:r>
                    </a:p>
                  </a:txBody>
                  <a:tcPr marL="9525" marR="9525" marT="9525" marB="0" anchor="ctr"/>
                </a:tc>
                <a:tc>
                  <a:txBody>
                    <a:bodyPr/>
                    <a:lstStyle/>
                    <a:p>
                      <a:pPr algn="ctr" fontAlgn="ctr"/>
                      <a:endParaRPr lang="es-CO"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50475682"/>
                  </a:ext>
                </a:extLst>
              </a:tr>
            </a:tbl>
          </a:graphicData>
        </a:graphic>
      </p:graphicFrame>
      <p:sp>
        <p:nvSpPr>
          <p:cNvPr id="4" name="Rectángulo 3">
            <a:extLst>
              <a:ext uri="{FF2B5EF4-FFF2-40B4-BE49-F238E27FC236}">
                <a16:creationId xmlns:a16="http://schemas.microsoft.com/office/drawing/2014/main" id="{B7C91ED2-C878-49F3-AB46-5E1B447ACCF7}"/>
              </a:ext>
            </a:extLst>
          </p:cNvPr>
          <p:cNvSpPr/>
          <p:nvPr/>
        </p:nvSpPr>
        <p:spPr>
          <a:xfrm>
            <a:off x="461319" y="622214"/>
            <a:ext cx="9878753" cy="769441"/>
          </a:xfrm>
          <a:prstGeom prst="rect">
            <a:avLst/>
          </a:prstGeom>
          <a:noFill/>
        </p:spPr>
        <p:txBody>
          <a:bodyPr wrap="square" lIns="91440" tIns="45720" rIns="91440" bIns="45720">
            <a:spAutoFit/>
          </a:bodyPr>
          <a:lstStyle/>
          <a:p>
            <a:pPr algn="ctr"/>
            <a:r>
              <a:rPr lang="es-E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RELACIÓN DE CONTRATOS</a:t>
            </a:r>
          </a:p>
        </p:txBody>
      </p:sp>
    </p:spTree>
    <p:extLst>
      <p:ext uri="{BB962C8B-B14F-4D97-AF65-F5344CB8AC3E}">
        <p14:creationId xmlns:p14="http://schemas.microsoft.com/office/powerpoint/2010/main" val="4291223477"/>
      </p:ext>
    </p:extLst>
  </p:cSld>
  <p:clrMapOvr>
    <a:masterClrMapping/>
  </p:clrMapOvr>
</p:sld>
</file>

<file path=ppt/theme/theme1.xml><?xml version="1.0" encoding="utf-8"?>
<a:theme xmlns:a="http://schemas.openxmlformats.org/drawingml/2006/main" name="Faceta">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1790</TotalTime>
  <Words>1771</Words>
  <Application>Microsoft Office PowerPoint</Application>
  <PresentationFormat>Panorámica</PresentationFormat>
  <Paragraphs>643</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Black</vt:lpstr>
      <vt:lpstr>Bodoni MT</vt:lpstr>
      <vt:lpstr>Calibri</vt:lpstr>
      <vt:lpstr>Trebuchet MS</vt:lpstr>
      <vt:lpstr>Wingdings 3</vt:lpstr>
      <vt:lpstr>Faceta</vt:lpstr>
      <vt:lpstr>FONDOS DE SERVICIOS EDUCATIVOS  COLEGIO ROBERT F KENNEDY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FONDOS DE SERVICIOS EDUCATIVOS  COLEGIO ROBERT F KENNEDY</dc:title>
  <dc:creator>ADRIAN CHAVARRO</dc:creator>
  <cp:lastModifiedBy>COLEGIO ROBERT F KENNEDY (IED)</cp:lastModifiedBy>
  <cp:revision>37</cp:revision>
  <dcterms:created xsi:type="dcterms:W3CDTF">2021-02-16T13:11:15Z</dcterms:created>
  <dcterms:modified xsi:type="dcterms:W3CDTF">2024-02-08T18:54:35Z</dcterms:modified>
</cp:coreProperties>
</file>